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g" ContentType="image/jpg"/>
  <Override PartName="/ppt/media/image3.jpg" ContentType="image/jpg"/>
  <Override PartName="/ppt/media/image4.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0.jpg" ContentType="image/jpeg"/>
  <Override PartName="/ppt/media/image11.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3.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60" r:id="rId4"/>
    <p:sldId id="259" r:id="rId5"/>
    <p:sldId id="258" r:id="rId6"/>
    <p:sldId id="307" r:id="rId7"/>
    <p:sldId id="261" r:id="rId8"/>
    <p:sldId id="262" r:id="rId9"/>
    <p:sldId id="263" r:id="rId10"/>
    <p:sldId id="264" r:id="rId11"/>
    <p:sldId id="265" r:id="rId12"/>
    <p:sldId id="290" r:id="rId13"/>
    <p:sldId id="266" r:id="rId14"/>
    <p:sldId id="267" r:id="rId15"/>
    <p:sldId id="291" r:id="rId16"/>
    <p:sldId id="292" r:id="rId17"/>
    <p:sldId id="293" r:id="rId18"/>
    <p:sldId id="273" r:id="rId19"/>
    <p:sldId id="274" r:id="rId20"/>
    <p:sldId id="275" r:id="rId21"/>
    <p:sldId id="276" r:id="rId22"/>
    <p:sldId id="300" r:id="rId23"/>
    <p:sldId id="301" r:id="rId24"/>
    <p:sldId id="278" r:id="rId25"/>
    <p:sldId id="279" r:id="rId26"/>
    <p:sldId id="302" r:id="rId27"/>
    <p:sldId id="303" r:id="rId28"/>
    <p:sldId id="304" r:id="rId29"/>
    <p:sldId id="305" r:id="rId30"/>
    <p:sldId id="306" r:id="rId31"/>
    <p:sldId id="280" r:id="rId32"/>
    <p:sldId id="281" r:id="rId33"/>
    <p:sldId id="282" r:id="rId34"/>
    <p:sldId id="283" r:id="rId35"/>
    <p:sldId id="284" r:id="rId36"/>
    <p:sldId id="285" r:id="rId37"/>
    <p:sldId id="286" r:id="rId38"/>
    <p:sldId id="287"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947" autoAdjust="0"/>
  </p:normalViewPr>
  <p:slideViewPr>
    <p:cSldViewPr snapToGrid="0">
      <p:cViewPr varScale="1">
        <p:scale>
          <a:sx n="96" d="100"/>
          <a:sy n="96" d="100"/>
        </p:scale>
        <p:origin x="5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40mins</c:v>
                </c:pt>
              </c:strCache>
            </c:strRef>
          </c:tx>
          <c:spPr>
            <a:solidFill>
              <a:schemeClr val="accent1"/>
            </a:solidFill>
            <a:ln>
              <a:noFill/>
            </a:ln>
            <a:effectLst/>
          </c:spPr>
          <c:invertIfNegative val="0"/>
          <c:cat>
            <c:strRef>
              <c:f>Sheet1!$A$2</c:f>
              <c:strCache>
                <c:ptCount val="1"/>
                <c:pt idx="0">
                  <c:v>时间粒度</c:v>
                </c:pt>
              </c:strCache>
            </c:strRef>
          </c:cat>
          <c:val>
            <c:numRef>
              <c:f>Sheet1!$C$2</c:f>
              <c:numCache>
                <c:formatCode>General</c:formatCode>
                <c:ptCount val="1"/>
                <c:pt idx="0">
                  <c:v>0.55393999999999999</c:v>
                </c:pt>
              </c:numCache>
            </c:numRef>
          </c:val>
          <c:extLst>
            <c:ext xmlns:c16="http://schemas.microsoft.com/office/drawing/2014/chart" uri="{C3380CC4-5D6E-409C-BE32-E72D297353CC}">
              <c16:uniqueId val="{00000000-7E98-4803-9EFB-924F0C0F156D}"/>
            </c:ext>
          </c:extLst>
        </c:ser>
        <c:ser>
          <c:idx val="1"/>
          <c:order val="1"/>
          <c:tx>
            <c:strRef>
              <c:f>Sheet1!$D$1</c:f>
              <c:strCache>
                <c:ptCount val="1"/>
                <c:pt idx="0">
                  <c:v>50mins</c:v>
                </c:pt>
              </c:strCache>
            </c:strRef>
          </c:tx>
          <c:spPr>
            <a:solidFill>
              <a:schemeClr val="accent2"/>
            </a:solidFill>
            <a:ln>
              <a:noFill/>
            </a:ln>
            <a:effectLst/>
          </c:spPr>
          <c:invertIfNegative val="0"/>
          <c:cat>
            <c:strRef>
              <c:f>Sheet1!$A$2</c:f>
              <c:strCache>
                <c:ptCount val="1"/>
                <c:pt idx="0">
                  <c:v>时间粒度</c:v>
                </c:pt>
              </c:strCache>
            </c:strRef>
          </c:cat>
          <c:val>
            <c:numRef>
              <c:f>Sheet1!$D$2</c:f>
              <c:numCache>
                <c:formatCode>General</c:formatCode>
                <c:ptCount val="1"/>
                <c:pt idx="0">
                  <c:v>0.65127999999999997</c:v>
                </c:pt>
              </c:numCache>
            </c:numRef>
          </c:val>
          <c:extLst>
            <c:ext xmlns:c16="http://schemas.microsoft.com/office/drawing/2014/chart" uri="{C3380CC4-5D6E-409C-BE32-E72D297353CC}">
              <c16:uniqueId val="{00000001-7E98-4803-9EFB-924F0C0F156D}"/>
            </c:ext>
          </c:extLst>
        </c:ser>
        <c:ser>
          <c:idx val="2"/>
          <c:order val="2"/>
          <c:tx>
            <c:strRef>
              <c:f>Sheet1!$E$1</c:f>
              <c:strCache>
                <c:ptCount val="1"/>
                <c:pt idx="0">
                  <c:v>60mins</c:v>
                </c:pt>
              </c:strCache>
            </c:strRef>
          </c:tx>
          <c:spPr>
            <a:solidFill>
              <a:schemeClr val="accent3"/>
            </a:solidFill>
            <a:ln>
              <a:noFill/>
            </a:ln>
            <a:effectLst/>
          </c:spPr>
          <c:invertIfNegative val="0"/>
          <c:cat>
            <c:strRef>
              <c:f>Sheet1!$A$2</c:f>
              <c:strCache>
                <c:ptCount val="1"/>
                <c:pt idx="0">
                  <c:v>时间粒度</c:v>
                </c:pt>
              </c:strCache>
            </c:strRef>
          </c:cat>
          <c:val>
            <c:numRef>
              <c:f>Sheet1!$E$2</c:f>
              <c:numCache>
                <c:formatCode>General</c:formatCode>
                <c:ptCount val="1"/>
                <c:pt idx="0">
                  <c:v>0.62148000000000003</c:v>
                </c:pt>
              </c:numCache>
            </c:numRef>
          </c:val>
          <c:extLst>
            <c:ext xmlns:c16="http://schemas.microsoft.com/office/drawing/2014/chart" uri="{C3380CC4-5D6E-409C-BE32-E72D297353CC}">
              <c16:uniqueId val="{00000002-7E98-4803-9EFB-924F0C0F156D}"/>
            </c:ext>
          </c:extLst>
        </c:ser>
        <c:ser>
          <c:idx val="3"/>
          <c:order val="3"/>
          <c:tx>
            <c:strRef>
              <c:f>Sheet1!$F$1</c:f>
              <c:strCache>
                <c:ptCount val="1"/>
                <c:pt idx="0">
                  <c:v>70mins</c:v>
                </c:pt>
              </c:strCache>
            </c:strRef>
          </c:tx>
          <c:spPr>
            <a:solidFill>
              <a:schemeClr val="accent4"/>
            </a:solidFill>
            <a:ln>
              <a:noFill/>
            </a:ln>
            <a:effectLst/>
          </c:spPr>
          <c:invertIfNegative val="0"/>
          <c:cat>
            <c:strRef>
              <c:f>Sheet1!$A$2</c:f>
              <c:strCache>
                <c:ptCount val="1"/>
                <c:pt idx="0">
                  <c:v>时间粒度</c:v>
                </c:pt>
              </c:strCache>
            </c:strRef>
          </c:cat>
          <c:val>
            <c:numRef>
              <c:f>Sheet1!$F$2</c:f>
              <c:numCache>
                <c:formatCode>General</c:formatCode>
                <c:ptCount val="1"/>
                <c:pt idx="0">
                  <c:v>0.56357999999999997</c:v>
                </c:pt>
              </c:numCache>
            </c:numRef>
          </c:val>
          <c:extLst>
            <c:ext xmlns:c16="http://schemas.microsoft.com/office/drawing/2014/chart" uri="{C3380CC4-5D6E-409C-BE32-E72D297353CC}">
              <c16:uniqueId val="{00000003-7E98-4803-9EFB-924F0C0F156D}"/>
            </c:ext>
          </c:extLst>
        </c:ser>
        <c:ser>
          <c:idx val="4"/>
          <c:order val="4"/>
          <c:tx>
            <c:strRef>
              <c:f>Sheet1!$G$1</c:f>
              <c:strCache>
                <c:ptCount val="1"/>
                <c:pt idx="0">
                  <c:v>80mins</c:v>
                </c:pt>
              </c:strCache>
            </c:strRef>
          </c:tx>
          <c:spPr>
            <a:solidFill>
              <a:schemeClr val="accent5"/>
            </a:solidFill>
            <a:ln>
              <a:noFill/>
            </a:ln>
            <a:effectLst/>
          </c:spPr>
          <c:invertIfNegative val="0"/>
          <c:cat>
            <c:strRef>
              <c:f>Sheet1!$A$2</c:f>
              <c:strCache>
                <c:ptCount val="1"/>
                <c:pt idx="0">
                  <c:v>时间粒度</c:v>
                </c:pt>
              </c:strCache>
            </c:strRef>
          </c:cat>
          <c:val>
            <c:numRef>
              <c:f>Sheet1!$G$2</c:f>
              <c:numCache>
                <c:formatCode>General</c:formatCode>
                <c:ptCount val="1"/>
                <c:pt idx="0">
                  <c:v>0.57254000000000005</c:v>
                </c:pt>
              </c:numCache>
            </c:numRef>
          </c:val>
          <c:extLst>
            <c:ext xmlns:c16="http://schemas.microsoft.com/office/drawing/2014/chart" uri="{C3380CC4-5D6E-409C-BE32-E72D297353CC}">
              <c16:uniqueId val="{00000004-7E98-4803-9EFB-924F0C0F156D}"/>
            </c:ext>
          </c:extLst>
        </c:ser>
        <c:ser>
          <c:idx val="5"/>
          <c:order val="5"/>
          <c:tx>
            <c:strRef>
              <c:f>Sheet1!$H$1</c:f>
              <c:strCache>
                <c:ptCount val="1"/>
                <c:pt idx="0">
                  <c:v>90mins</c:v>
                </c:pt>
              </c:strCache>
            </c:strRef>
          </c:tx>
          <c:spPr>
            <a:solidFill>
              <a:schemeClr val="accent6"/>
            </a:solidFill>
            <a:ln>
              <a:noFill/>
            </a:ln>
            <a:effectLst/>
          </c:spPr>
          <c:invertIfNegative val="0"/>
          <c:cat>
            <c:strRef>
              <c:f>Sheet1!$A$2</c:f>
              <c:strCache>
                <c:ptCount val="1"/>
                <c:pt idx="0">
                  <c:v>时间粒度</c:v>
                </c:pt>
              </c:strCache>
            </c:strRef>
          </c:cat>
          <c:val>
            <c:numRef>
              <c:f>Sheet1!$H$2</c:f>
              <c:numCache>
                <c:formatCode>General</c:formatCode>
                <c:ptCount val="1"/>
                <c:pt idx="0">
                  <c:v>0.65844999999999998</c:v>
                </c:pt>
              </c:numCache>
            </c:numRef>
          </c:val>
          <c:extLst>
            <c:ext xmlns:c16="http://schemas.microsoft.com/office/drawing/2014/chart" uri="{C3380CC4-5D6E-409C-BE32-E72D297353CC}">
              <c16:uniqueId val="{00000005-7E98-4803-9EFB-924F0C0F156D}"/>
            </c:ext>
          </c:extLst>
        </c:ser>
        <c:ser>
          <c:idx val="6"/>
          <c:order val="6"/>
          <c:tx>
            <c:strRef>
              <c:f>Sheet1!$I$1</c:f>
              <c:strCache>
                <c:ptCount val="1"/>
                <c:pt idx="0">
                  <c:v>100mins</c:v>
                </c:pt>
              </c:strCache>
            </c:strRef>
          </c:tx>
          <c:spPr>
            <a:solidFill>
              <a:schemeClr val="accent1">
                <a:lumMod val="60000"/>
              </a:schemeClr>
            </a:solidFill>
            <a:ln>
              <a:noFill/>
            </a:ln>
            <a:effectLst/>
          </c:spPr>
          <c:invertIfNegative val="0"/>
          <c:cat>
            <c:strRef>
              <c:f>Sheet1!$A$2</c:f>
              <c:strCache>
                <c:ptCount val="1"/>
                <c:pt idx="0">
                  <c:v>时间粒度</c:v>
                </c:pt>
              </c:strCache>
            </c:strRef>
          </c:cat>
          <c:val>
            <c:numRef>
              <c:f>Sheet1!$I$2</c:f>
              <c:numCache>
                <c:formatCode>General</c:formatCode>
                <c:ptCount val="1"/>
                <c:pt idx="0">
                  <c:v>0.66258499999999998</c:v>
                </c:pt>
              </c:numCache>
            </c:numRef>
          </c:val>
          <c:extLst>
            <c:ext xmlns:c16="http://schemas.microsoft.com/office/drawing/2014/chart" uri="{C3380CC4-5D6E-409C-BE32-E72D297353CC}">
              <c16:uniqueId val="{00000006-7E98-4803-9EFB-924F0C0F156D}"/>
            </c:ext>
          </c:extLst>
        </c:ser>
        <c:ser>
          <c:idx val="7"/>
          <c:order val="7"/>
          <c:tx>
            <c:strRef>
              <c:f>Sheet1!$J$1</c:f>
              <c:strCache>
                <c:ptCount val="1"/>
                <c:pt idx="0">
                  <c:v>110mins</c:v>
                </c:pt>
              </c:strCache>
            </c:strRef>
          </c:tx>
          <c:spPr>
            <a:solidFill>
              <a:schemeClr val="accent2">
                <a:lumMod val="60000"/>
              </a:schemeClr>
            </a:solidFill>
            <a:ln>
              <a:noFill/>
            </a:ln>
            <a:effectLst/>
          </c:spPr>
          <c:invertIfNegative val="0"/>
          <c:cat>
            <c:strRef>
              <c:f>Sheet1!$A$2</c:f>
              <c:strCache>
                <c:ptCount val="1"/>
                <c:pt idx="0">
                  <c:v>时间粒度</c:v>
                </c:pt>
              </c:strCache>
            </c:strRef>
          </c:cat>
          <c:val>
            <c:numRef>
              <c:f>Sheet1!$J$2</c:f>
              <c:numCache>
                <c:formatCode>General</c:formatCode>
                <c:ptCount val="1"/>
                <c:pt idx="0">
                  <c:v>0.57230000000000003</c:v>
                </c:pt>
              </c:numCache>
            </c:numRef>
          </c:val>
          <c:extLst>
            <c:ext xmlns:c16="http://schemas.microsoft.com/office/drawing/2014/chart" uri="{C3380CC4-5D6E-409C-BE32-E72D297353CC}">
              <c16:uniqueId val="{00000007-7E98-4803-9EFB-924F0C0F156D}"/>
            </c:ext>
          </c:extLst>
        </c:ser>
        <c:ser>
          <c:idx val="8"/>
          <c:order val="8"/>
          <c:tx>
            <c:strRef>
              <c:f>Sheet1!$K$1</c:f>
              <c:strCache>
                <c:ptCount val="1"/>
                <c:pt idx="0">
                  <c:v>120mins</c:v>
                </c:pt>
              </c:strCache>
            </c:strRef>
          </c:tx>
          <c:spPr>
            <a:solidFill>
              <a:schemeClr val="accent3">
                <a:lumMod val="60000"/>
              </a:schemeClr>
            </a:solidFill>
            <a:ln>
              <a:noFill/>
            </a:ln>
            <a:effectLst/>
          </c:spPr>
          <c:invertIfNegative val="0"/>
          <c:cat>
            <c:strRef>
              <c:f>Sheet1!$A$2</c:f>
              <c:strCache>
                <c:ptCount val="1"/>
                <c:pt idx="0">
                  <c:v>时间粒度</c:v>
                </c:pt>
              </c:strCache>
            </c:strRef>
          </c:cat>
          <c:val>
            <c:numRef>
              <c:f>Sheet1!$K$2</c:f>
              <c:numCache>
                <c:formatCode>General</c:formatCode>
                <c:ptCount val="1"/>
                <c:pt idx="0">
                  <c:v>0.54256400000000005</c:v>
                </c:pt>
              </c:numCache>
            </c:numRef>
          </c:val>
          <c:extLst>
            <c:ext xmlns:c16="http://schemas.microsoft.com/office/drawing/2014/chart" uri="{C3380CC4-5D6E-409C-BE32-E72D297353CC}">
              <c16:uniqueId val="{00000008-7E98-4803-9EFB-924F0C0F156D}"/>
            </c:ext>
          </c:extLst>
        </c:ser>
        <c:ser>
          <c:idx val="9"/>
          <c:order val="9"/>
          <c:tx>
            <c:strRef>
              <c:f>Sheet1!$L$1</c:f>
              <c:strCache>
                <c:ptCount val="1"/>
              </c:strCache>
            </c:strRef>
          </c:tx>
          <c:spPr>
            <a:solidFill>
              <a:schemeClr val="accent4">
                <a:lumMod val="60000"/>
              </a:schemeClr>
            </a:solidFill>
            <a:ln>
              <a:noFill/>
            </a:ln>
            <a:effectLst/>
          </c:spPr>
          <c:invertIfNegative val="0"/>
          <c:cat>
            <c:strRef>
              <c:f>Sheet1!$A$2</c:f>
              <c:strCache>
                <c:ptCount val="1"/>
                <c:pt idx="0">
                  <c:v>时间粒度</c:v>
                </c:pt>
              </c:strCache>
            </c:strRef>
          </c:cat>
          <c:val>
            <c:numRef>
              <c:f>Sheet1!$L$2</c:f>
              <c:numCache>
                <c:formatCode>General</c:formatCode>
                <c:ptCount val="1"/>
              </c:numCache>
            </c:numRef>
          </c:val>
          <c:extLst>
            <c:ext xmlns:c16="http://schemas.microsoft.com/office/drawing/2014/chart" uri="{C3380CC4-5D6E-409C-BE32-E72D297353CC}">
              <c16:uniqueId val="{00000009-7E98-4803-9EFB-924F0C0F156D}"/>
            </c:ext>
          </c:extLst>
        </c:ser>
        <c:dLbls>
          <c:showLegendKey val="0"/>
          <c:showVal val="0"/>
          <c:showCatName val="0"/>
          <c:showSerName val="0"/>
          <c:showPercent val="0"/>
          <c:showBubbleSize val="0"/>
        </c:dLbls>
        <c:gapWidth val="219"/>
        <c:overlap val="-27"/>
        <c:axId val="324498176"/>
        <c:axId val="326171408"/>
      </c:barChart>
      <c:catAx>
        <c:axId val="324498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171408"/>
        <c:crosses val="autoZero"/>
        <c:auto val="1"/>
        <c:lblAlgn val="ctr"/>
        <c:lblOffset val="100"/>
        <c:noMultiLvlLbl val="0"/>
      </c:catAx>
      <c:valAx>
        <c:axId val="326171408"/>
        <c:scaling>
          <c:orientation val="minMax"/>
          <c:min val="0.49000000000000005"/>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44981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余弦相似度计算方法</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0.54900000000000004</c:v>
                </c:pt>
                <c:pt idx="1">
                  <c:v>0.55900000000000005</c:v>
                </c:pt>
                <c:pt idx="2">
                  <c:v>0.621</c:v>
                </c:pt>
                <c:pt idx="3">
                  <c:v>0.64800000000000002</c:v>
                </c:pt>
                <c:pt idx="4">
                  <c:v>0.48499999999999999</c:v>
                </c:pt>
              </c:numCache>
            </c:numRef>
          </c:val>
          <c:extLst>
            <c:ext xmlns:c16="http://schemas.microsoft.com/office/drawing/2014/chart" uri="{C3380CC4-5D6E-409C-BE32-E72D297353CC}">
              <c16:uniqueId val="{00000000-52D5-4A54-BB91-71E52AF96DB6}"/>
            </c:ext>
          </c:extLst>
        </c:ser>
        <c:ser>
          <c:idx val="1"/>
          <c:order val="1"/>
          <c:tx>
            <c:strRef>
              <c:f>Sheet1!$C$1</c:f>
              <c:strCache>
                <c:ptCount val="1"/>
                <c:pt idx="0">
                  <c:v>WiFi数据拓扑图计算方法</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1-52D5-4A54-BB91-71E52AF96DB6}"/>
            </c:ext>
          </c:extLst>
        </c:ser>
        <c:dLbls>
          <c:showLegendKey val="0"/>
          <c:showVal val="0"/>
          <c:showCatName val="0"/>
          <c:showSerName val="0"/>
          <c:showPercent val="0"/>
          <c:showBubbleSize val="0"/>
        </c:dLbls>
        <c:gapWidth val="219"/>
        <c:overlap val="-27"/>
        <c:axId val="214387056"/>
        <c:axId val="281861136"/>
      </c:barChart>
      <c:catAx>
        <c:axId val="21438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1861136"/>
        <c:crosses val="autoZero"/>
        <c:auto val="1"/>
        <c:lblAlgn val="ctr"/>
        <c:lblOffset val="100"/>
        <c:noMultiLvlLbl val="0"/>
      </c:catAx>
      <c:valAx>
        <c:axId val="281861136"/>
        <c:scaling>
          <c:orientation val="minMax"/>
          <c:max val="0.70000000000000007"/>
          <c:min val="0.44000000000000006"/>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870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基于空间轨迹</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0.55349999999999999</c:v>
                </c:pt>
                <c:pt idx="1">
                  <c:v>0.55393999999999999</c:v>
                </c:pt>
                <c:pt idx="2">
                  <c:v>0.65127999999999997</c:v>
                </c:pt>
                <c:pt idx="3">
                  <c:v>0.62148000000000003</c:v>
                </c:pt>
                <c:pt idx="4">
                  <c:v>0.56357999999999997</c:v>
                </c:pt>
              </c:numCache>
            </c:numRef>
          </c:val>
          <c:extLst>
            <c:ext xmlns:c16="http://schemas.microsoft.com/office/drawing/2014/chart" uri="{C3380CC4-5D6E-409C-BE32-E72D297353CC}">
              <c16:uniqueId val="{00000000-9C19-4D55-B753-754E77F4DC5D}"/>
            </c:ext>
          </c:extLst>
        </c:ser>
        <c:ser>
          <c:idx val="1"/>
          <c:order val="1"/>
          <c:tx>
            <c:strRef>
              <c:f>Sheet1!$C$1</c:f>
              <c:strCache>
                <c:ptCount val="1"/>
                <c:pt idx="0">
                  <c:v>基于WiFi上下文数据</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0.51349999999999996</c:v>
                </c:pt>
                <c:pt idx="1">
                  <c:v>0.49393999999999999</c:v>
                </c:pt>
                <c:pt idx="2">
                  <c:v>0.67127999999999999</c:v>
                </c:pt>
                <c:pt idx="3">
                  <c:v>0.63148000000000004</c:v>
                </c:pt>
                <c:pt idx="4">
                  <c:v>0.55357999999999996</c:v>
                </c:pt>
              </c:numCache>
            </c:numRef>
          </c:val>
          <c:extLst>
            <c:ext xmlns:c16="http://schemas.microsoft.com/office/drawing/2014/chart" uri="{C3380CC4-5D6E-409C-BE32-E72D297353CC}">
              <c16:uniqueId val="{00000001-9C19-4D55-B753-754E77F4DC5D}"/>
            </c:ext>
          </c:extLst>
        </c:ser>
        <c:ser>
          <c:idx val="2"/>
          <c:order val="2"/>
          <c:tx>
            <c:strRef>
              <c:f>Sheet1!$D$1</c:f>
              <c:strCache>
                <c:ptCount val="1"/>
                <c:pt idx="0">
                  <c:v>基于蓝牙上下文数据</c:v>
                </c:pt>
              </c:strCache>
            </c:strRef>
          </c:tx>
          <c:spPr>
            <a:solidFill>
              <a:schemeClr val="accent3"/>
            </a:solidFill>
            <a:ln>
              <a:noFill/>
            </a:ln>
            <a:effectLst/>
          </c:spPr>
          <c:invertIfNegative val="0"/>
          <c:cat>
            <c:strRef>
              <c:f>Sheet1!$A$2:$A$6</c:f>
              <c:strCache>
                <c:ptCount val="5"/>
                <c:pt idx="0">
                  <c:v>u3</c:v>
                </c:pt>
                <c:pt idx="1">
                  <c:v>u10</c:v>
                </c:pt>
                <c:pt idx="2">
                  <c:v>u12</c:v>
                </c:pt>
                <c:pt idx="3">
                  <c:v>u13</c:v>
                </c:pt>
                <c:pt idx="4">
                  <c:v>u17</c:v>
                </c:pt>
              </c:strCache>
            </c:strRef>
          </c:cat>
          <c:val>
            <c:numRef>
              <c:f>Sheet1!$D$2:$D$6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2-9C19-4D55-B753-754E77F4DC5D}"/>
            </c:ext>
          </c:extLst>
        </c:ser>
        <c:ser>
          <c:idx val="3"/>
          <c:order val="3"/>
          <c:tx>
            <c:strRef>
              <c:f>Sheet1!$E$1</c:f>
              <c:strCache>
                <c:ptCount val="1"/>
                <c:pt idx="0">
                  <c:v>RSMHD集成学习</c:v>
                </c:pt>
              </c:strCache>
            </c:strRef>
          </c:tx>
          <c:spPr>
            <a:solidFill>
              <a:schemeClr val="accent4"/>
            </a:solidFill>
            <a:ln>
              <a:noFill/>
            </a:ln>
            <a:effectLst/>
          </c:spPr>
          <c:invertIfNegative val="0"/>
          <c:cat>
            <c:strRef>
              <c:f>Sheet1!$A$2:$A$6</c:f>
              <c:strCache>
                <c:ptCount val="5"/>
                <c:pt idx="0">
                  <c:v>u3</c:v>
                </c:pt>
                <c:pt idx="1">
                  <c:v>u10</c:v>
                </c:pt>
                <c:pt idx="2">
                  <c:v>u12</c:v>
                </c:pt>
                <c:pt idx="3">
                  <c:v>u13</c:v>
                </c:pt>
                <c:pt idx="4">
                  <c:v>u17</c:v>
                </c:pt>
              </c:strCache>
            </c:strRef>
          </c:cat>
          <c:val>
            <c:numRef>
              <c:f>Sheet1!$E$2:$E$6</c:f>
              <c:numCache>
                <c:formatCode>General</c:formatCode>
                <c:ptCount val="5"/>
                <c:pt idx="0">
                  <c:v>0.65800000000000003</c:v>
                </c:pt>
                <c:pt idx="1">
                  <c:v>0.64700000000000002</c:v>
                </c:pt>
                <c:pt idx="2">
                  <c:v>0.69499999999999995</c:v>
                </c:pt>
                <c:pt idx="3">
                  <c:v>0.66800000000000004</c:v>
                </c:pt>
                <c:pt idx="4">
                  <c:v>0.63800000000000001</c:v>
                </c:pt>
              </c:numCache>
            </c:numRef>
          </c:val>
          <c:extLst>
            <c:ext xmlns:c16="http://schemas.microsoft.com/office/drawing/2014/chart" uri="{C3380CC4-5D6E-409C-BE32-E72D297353CC}">
              <c16:uniqueId val="{00000003-9C19-4D55-B753-754E77F4DC5D}"/>
            </c:ext>
          </c:extLst>
        </c:ser>
        <c:dLbls>
          <c:showLegendKey val="0"/>
          <c:showVal val="0"/>
          <c:showCatName val="0"/>
          <c:showSerName val="0"/>
          <c:showPercent val="0"/>
          <c:showBubbleSize val="0"/>
        </c:dLbls>
        <c:gapWidth val="219"/>
        <c:overlap val="-27"/>
        <c:axId val="307852272"/>
        <c:axId val="44261808"/>
      </c:barChart>
      <c:catAx>
        <c:axId val="307852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4261808"/>
        <c:crosses val="autoZero"/>
        <c:auto val="1"/>
        <c:lblAlgn val="ctr"/>
        <c:lblOffset val="100"/>
        <c:noMultiLvlLbl val="0"/>
      </c:catAx>
      <c:valAx>
        <c:axId val="44261808"/>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078522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A7FB7-B5F0-4FEF-A58C-D65AFEE2491C}" type="datetimeFigureOut">
              <a:rPr lang="zh-CN" altLang="en-US" smtClean="0"/>
              <a:t>2016/11/28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145DA-22A1-4C79-B7DA-B1A43A3BAC29}" type="slidenum">
              <a:rPr lang="zh-CN" altLang="en-US" smtClean="0"/>
              <a:t>‹#›</a:t>
            </a:fld>
            <a:endParaRPr lang="zh-CN" altLang="en-US"/>
          </a:p>
        </p:txBody>
      </p:sp>
    </p:spTree>
    <p:extLst>
      <p:ext uri="{BB962C8B-B14F-4D97-AF65-F5344CB8AC3E}">
        <p14:creationId xmlns:p14="http://schemas.microsoft.com/office/powerpoint/2010/main" val="1610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a:t>
            </a:fld>
            <a:endParaRPr lang="zh-CN" altLang="en-US"/>
          </a:p>
        </p:txBody>
      </p:sp>
    </p:spTree>
    <p:extLst>
      <p:ext uri="{BB962C8B-B14F-4D97-AF65-F5344CB8AC3E}">
        <p14:creationId xmlns:p14="http://schemas.microsoft.com/office/powerpoint/2010/main" val="1745276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通过访问点的语义化</a:t>
            </a:r>
            <a:r>
              <a:rPr lang="en-US" altLang="zh-CN" dirty="0" smtClean="0"/>
              <a:t>~</a:t>
            </a:r>
          </a:p>
          <a:p>
            <a:r>
              <a:rPr lang="zh-CN" altLang="en-US" dirty="0" smtClean="0"/>
              <a:t>结合时间信息，生成语义向量</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16</a:t>
            </a:fld>
            <a:endParaRPr lang="zh-CN" altLang="en-US"/>
          </a:p>
        </p:txBody>
      </p:sp>
    </p:spTree>
    <p:extLst>
      <p:ext uri="{BB962C8B-B14F-4D97-AF65-F5344CB8AC3E}">
        <p14:creationId xmlns:p14="http://schemas.microsoft.com/office/powerpoint/2010/main" val="3718580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这是简单描述对数据的结构化</a:t>
            </a:r>
            <a:endParaRPr lang="en-US" altLang="zh-CN" dirty="0" smtClean="0"/>
          </a:p>
          <a:p>
            <a:r>
              <a:rPr lang="zh-CN" altLang="en-US" sz="1200" b="0" i="0" u="none" strike="noStrike" kern="1200" baseline="0" dirty="0" smtClean="0">
                <a:solidFill>
                  <a:schemeClr val="tx1"/>
                </a:solidFill>
                <a:latin typeface="+mn-lt"/>
                <a:ea typeface="+mn-ea"/>
                <a:cs typeface="+mn-cs"/>
              </a:rPr>
              <a:t>在此抽象表示结构中，其中第一维表示用户维度</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第二维的每一行表示用户在当前日期内所有的轨迹集合</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第三维中的每一列表示用户在当前日期内，按照时间分割后的时间片中所有的访问点集合，最后得到的结果中</a:t>
            </a:r>
            <a:r>
              <a:rPr lang="en-US" altLang="zh-CN" sz="1200" b="0" i="1" u="none" strike="noStrike" kern="1200" baseline="0" dirty="0" err="1" smtClean="0">
                <a:solidFill>
                  <a:schemeClr val="tx1"/>
                </a:solidFill>
                <a:latin typeface="+mn-lt"/>
                <a:ea typeface="+mn-ea"/>
                <a:cs typeface="+mn-cs"/>
              </a:rPr>
              <a:t>Gtrai</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表示用户</a:t>
            </a:r>
            <a:r>
              <a:rPr lang="en-US" altLang="zh-CN" sz="1200" b="0" i="1" u="none" strike="noStrike" kern="1200" baseline="0" dirty="0" err="1" smtClean="0">
                <a:solidFill>
                  <a:schemeClr val="tx1"/>
                </a:solidFill>
                <a:latin typeface="+mn-lt"/>
                <a:ea typeface="+mn-ea"/>
                <a:cs typeface="+mn-cs"/>
              </a:rPr>
              <a:t>Ui</a:t>
            </a:r>
            <a:r>
              <a:rPr lang="zh-CN" altLang="en-US" sz="1200" b="0" i="0" u="none" strike="noStrike" kern="1200" baseline="0" dirty="0" smtClean="0">
                <a:solidFill>
                  <a:schemeClr val="tx1"/>
                </a:solidFill>
                <a:latin typeface="+mn-lt"/>
                <a:ea typeface="+mn-ea"/>
                <a:cs typeface="+mn-cs"/>
              </a:rPr>
              <a:t>所有的轨迹集合。</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17</a:t>
            </a:fld>
            <a:endParaRPr lang="zh-CN" altLang="en-US"/>
          </a:p>
        </p:txBody>
      </p:sp>
    </p:spTree>
    <p:extLst>
      <p:ext uri="{BB962C8B-B14F-4D97-AF65-F5344CB8AC3E}">
        <p14:creationId xmlns:p14="http://schemas.microsoft.com/office/powerpoint/2010/main" val="4257380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18</a:t>
            </a:fld>
            <a:endParaRPr lang="zh-CN" altLang="en-US"/>
          </a:p>
        </p:txBody>
      </p:sp>
    </p:spTree>
    <p:extLst>
      <p:ext uri="{BB962C8B-B14F-4D97-AF65-F5344CB8AC3E}">
        <p14:creationId xmlns:p14="http://schemas.microsoft.com/office/powerpoint/2010/main" val="3616849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19</a:t>
            </a:fld>
            <a:endParaRPr lang="zh-CN" altLang="en-US"/>
          </a:p>
        </p:txBody>
      </p:sp>
    </p:spTree>
    <p:extLst>
      <p:ext uri="{BB962C8B-B14F-4D97-AF65-F5344CB8AC3E}">
        <p14:creationId xmlns:p14="http://schemas.microsoft.com/office/powerpoint/2010/main" val="123299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20</a:t>
            </a:fld>
            <a:endParaRPr lang="zh-CN" altLang="en-US"/>
          </a:p>
        </p:txBody>
      </p:sp>
    </p:spTree>
    <p:extLst>
      <p:ext uri="{BB962C8B-B14F-4D97-AF65-F5344CB8AC3E}">
        <p14:creationId xmlns:p14="http://schemas.microsoft.com/office/powerpoint/2010/main" val="3448706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在日常生活中</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的感知距离因为受到发射器功率以及周围环境的影响，导致正常</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的覆盖范围大约在</a:t>
            </a:r>
            <a:r>
              <a:rPr lang="en-US" altLang="zh-CN" sz="1200" b="0" i="0" u="none" strike="noStrike" kern="1200" baseline="0" dirty="0" smtClean="0">
                <a:solidFill>
                  <a:schemeClr val="tx1"/>
                </a:solidFill>
                <a:latin typeface="+mn-lt"/>
                <a:ea typeface="+mn-ea"/>
                <a:cs typeface="+mn-cs"/>
              </a:rPr>
              <a:t>20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21</a:t>
            </a:fld>
            <a:endParaRPr lang="zh-CN" altLang="en-US"/>
          </a:p>
        </p:txBody>
      </p:sp>
    </p:spTree>
    <p:extLst>
      <p:ext uri="{BB962C8B-B14F-4D97-AF65-F5344CB8AC3E}">
        <p14:creationId xmlns:p14="http://schemas.microsoft.com/office/powerpoint/2010/main" val="960319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在日常生活中蓝牙的感知距离因为受到发射器功率以及周围环境的影响，导致正常蓝牙的覆盖范围大约在</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22</a:t>
            </a:fld>
            <a:endParaRPr lang="zh-CN" altLang="en-US"/>
          </a:p>
        </p:txBody>
      </p:sp>
    </p:spTree>
    <p:extLst>
      <p:ext uri="{BB962C8B-B14F-4D97-AF65-F5344CB8AC3E}">
        <p14:creationId xmlns:p14="http://schemas.microsoft.com/office/powerpoint/2010/main" val="1007949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在日常生活中</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的感知距离因为受到发射器功率以及周围环境的影响，导致正常</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的覆盖范围大约在</a:t>
            </a:r>
            <a:r>
              <a:rPr lang="en-US" altLang="zh-CN" sz="1200" b="0" i="0" u="none" strike="noStrike" kern="1200" baseline="0" dirty="0" smtClean="0">
                <a:solidFill>
                  <a:schemeClr val="tx1"/>
                </a:solidFill>
                <a:latin typeface="+mn-lt"/>
                <a:ea typeface="+mn-ea"/>
                <a:cs typeface="+mn-cs"/>
              </a:rPr>
              <a:t>20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24</a:t>
            </a:fld>
            <a:endParaRPr lang="zh-CN" altLang="en-US"/>
          </a:p>
        </p:txBody>
      </p:sp>
    </p:spTree>
    <p:extLst>
      <p:ext uri="{BB962C8B-B14F-4D97-AF65-F5344CB8AC3E}">
        <p14:creationId xmlns:p14="http://schemas.microsoft.com/office/powerpoint/2010/main" val="1597619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传统的最长公共子串的序列相似计算方法在本研究中因受限于用户问卷关系序列的长度影响，导致计算结果依赖于用户的初始化关系强度序列长度</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首先我们求出</a:t>
            </a:r>
            <a:r>
              <a:rPr lang="en-US" altLang="zh-CN" sz="1200" b="0" i="1" u="none" strike="noStrike" kern="1200" baseline="0" dirty="0" err="1" smtClean="0">
                <a:solidFill>
                  <a:schemeClr val="tx1"/>
                </a:solidFill>
                <a:latin typeface="+mn-lt"/>
                <a:ea typeface="+mn-ea"/>
                <a:cs typeface="+mn-cs"/>
              </a:rPr>
              <a:t>rsqt</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err="1" smtClean="0">
                <a:solidFill>
                  <a:schemeClr val="tx1"/>
                </a:solidFill>
                <a:latin typeface="+mn-lt"/>
                <a:ea typeface="+mn-ea"/>
                <a:cs typeface="+mn-cs"/>
              </a:rPr>
              <a:t>rsqm</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的最长公共子串</a:t>
            </a:r>
            <a:r>
              <a:rPr lang="en-US" altLang="zh-CN" sz="1200" b="0" i="1" u="none" strike="noStrike" kern="1200" baseline="0" dirty="0" smtClean="0">
                <a:solidFill>
                  <a:schemeClr val="tx1"/>
                </a:solidFill>
                <a:latin typeface="+mn-lt"/>
                <a:ea typeface="+mn-ea"/>
                <a:cs typeface="+mn-cs"/>
              </a:rPr>
              <a:t>LCS </a:t>
            </a:r>
            <a:r>
              <a:rPr lang="en-US" altLang="zh-CN" sz="1200" b="0" i="0" u="none" strike="noStrike" kern="1200" baseline="0" dirty="0" smtClean="0">
                <a:solidFill>
                  <a:schemeClr val="tx1"/>
                </a:solidFill>
                <a:latin typeface="+mn-lt"/>
                <a:ea typeface="+mn-ea"/>
                <a:cs typeface="+mn-cs"/>
              </a:rPr>
              <a:t>(</a:t>
            </a:r>
            <a:r>
              <a:rPr lang="en-US" altLang="zh-CN" sz="1200" b="0" i="1" u="none" strike="noStrike" kern="1200" baseline="0" dirty="0" err="1" smtClean="0">
                <a:solidFill>
                  <a:schemeClr val="tx1"/>
                </a:solidFill>
                <a:latin typeface="+mn-lt"/>
                <a:ea typeface="+mn-ea"/>
                <a:cs typeface="+mn-cs"/>
              </a:rPr>
              <a:t>rsqt</a:t>
            </a:r>
            <a:r>
              <a:rPr lang="en-US" altLang="zh-CN" sz="1200" b="0" i="0" u="none" strike="noStrike" kern="1200" baseline="0" dirty="0" smtClean="0">
                <a:solidFill>
                  <a:schemeClr val="tx1"/>
                </a:solidFill>
                <a:latin typeface="+mn-lt"/>
                <a:ea typeface="+mn-ea"/>
                <a:cs typeface="+mn-cs"/>
              </a:rPr>
              <a:t>, </a:t>
            </a:r>
            <a:r>
              <a:rPr lang="en-US" altLang="zh-CN" sz="1200" b="0" i="1" u="none" strike="noStrike" kern="1200" baseline="0" dirty="0" err="1" smtClean="0">
                <a:solidFill>
                  <a:schemeClr val="tx1"/>
                </a:solidFill>
                <a:latin typeface="+mn-lt"/>
                <a:ea typeface="+mn-ea"/>
                <a:cs typeface="+mn-cs"/>
              </a:rPr>
              <a:t>rsqm</a:t>
            </a:r>
            <a:r>
              <a:rPr lang="en-US" altLang="zh-CN" sz="1200" b="0" i="0" u="none" strike="noStrike" kern="1200" baseline="0" dirty="0" smtClean="0">
                <a:solidFill>
                  <a:schemeClr val="tx1"/>
                </a:solidFill>
                <a:latin typeface="+mn-lt"/>
                <a:ea typeface="+mn-ea"/>
                <a:cs typeface="+mn-cs"/>
              </a:rPr>
              <a:t>) = </a:t>
            </a:r>
            <a:r>
              <a:rPr lang="en-US" altLang="zh-CN" sz="1200" b="0" i="1" u="none" strike="noStrike" kern="1200" baseline="0" dirty="0" smtClean="0">
                <a:solidFill>
                  <a:schemeClr val="tx1"/>
                </a:solidFill>
                <a:latin typeface="+mn-lt"/>
                <a:ea typeface="+mn-ea"/>
                <a:cs typeface="+mn-cs"/>
              </a:rPr>
              <a:t>s</a:t>
            </a:r>
            <a:r>
              <a:rPr lang="en-US" altLang="zh-CN" sz="1200" b="0" i="0" u="none" strike="noStrike" kern="1200" baseline="0" dirty="0" smtClean="0">
                <a:solidFill>
                  <a:schemeClr val="tx1"/>
                </a:solidFill>
                <a:latin typeface="+mn-lt"/>
                <a:ea typeface="+mn-ea"/>
                <a:cs typeface="+mn-cs"/>
              </a:rPr>
              <a:t>1</a:t>
            </a:r>
            <a:r>
              <a:rPr lang="en-US" altLang="zh-CN" sz="1200" b="0" i="1" u="none" strike="noStrike" kern="1200" baseline="0" dirty="0" smtClean="0">
                <a:solidFill>
                  <a:schemeClr val="tx1"/>
                </a:solidFill>
                <a:latin typeface="+mn-lt"/>
                <a:ea typeface="+mn-ea"/>
                <a:cs typeface="+mn-cs"/>
              </a:rPr>
              <a:t>s</a:t>
            </a:r>
            <a:r>
              <a:rPr lang="en-US" altLang="zh-CN" sz="1200" b="0" i="0" u="none" strike="noStrike" kern="1200" baseline="0" dirty="0" smtClean="0">
                <a:solidFill>
                  <a:schemeClr val="tx1"/>
                </a:solidFill>
                <a:latin typeface="+mn-lt"/>
                <a:ea typeface="+mn-ea"/>
                <a:cs typeface="+mn-cs"/>
              </a:rPr>
              <a:t>2 · · · </a:t>
            </a:r>
            <a:r>
              <a:rPr lang="en-US" altLang="zh-CN" sz="1200" b="0" i="1" u="none" strike="noStrike" kern="1200" baseline="0" dirty="0" err="1" smtClean="0">
                <a:solidFill>
                  <a:schemeClr val="tx1"/>
                </a:solidFill>
                <a:latin typeface="+mn-lt"/>
                <a:ea typeface="+mn-ea"/>
                <a:cs typeface="+mn-cs"/>
              </a:rPr>
              <a:t>sn</a:t>
            </a:r>
            <a:r>
              <a:rPr lang="zh-CN" altLang="en-US" sz="1200" b="0" i="0" u="none" strike="noStrike" kern="1200" baseline="0" dirty="0" smtClean="0">
                <a:solidFill>
                  <a:schemeClr val="tx1"/>
                </a:solidFill>
                <a:latin typeface="+mn-lt"/>
                <a:ea typeface="+mn-ea"/>
                <a:cs typeface="+mn-cs"/>
              </a:rPr>
              <a:t>，假设</a:t>
            </a:r>
            <a:r>
              <a:rPr lang="en-US" altLang="zh-CN" sz="1200" b="0" i="1" u="none" strike="noStrike" kern="1200" baseline="0" dirty="0" err="1" smtClean="0">
                <a:solidFill>
                  <a:schemeClr val="tx1"/>
                </a:solidFill>
                <a:latin typeface="+mn-lt"/>
                <a:ea typeface="+mn-ea"/>
                <a:cs typeface="+mn-cs"/>
              </a:rPr>
              <a:t>sr</a:t>
            </a:r>
            <a:r>
              <a:rPr lang="en-US" altLang="zh-CN" sz="1200" b="0" i="0" u="none" strike="noStrike" kern="1200" baseline="0" dirty="0" smtClean="0">
                <a:solidFill>
                  <a:schemeClr val="tx1"/>
                </a:solidFill>
                <a:latin typeface="+mn-lt"/>
                <a:ea typeface="+mn-ea"/>
                <a:cs typeface="+mn-cs"/>
              </a:rPr>
              <a:t>(1 6 </a:t>
            </a:r>
            <a:r>
              <a:rPr lang="en-US" altLang="zh-CN" sz="1200" b="0" i="1" u="none" strike="noStrike" kern="1200" baseline="0" dirty="0" smtClean="0">
                <a:solidFill>
                  <a:schemeClr val="tx1"/>
                </a:solidFill>
                <a:latin typeface="+mn-lt"/>
                <a:ea typeface="+mn-ea"/>
                <a:cs typeface="+mn-cs"/>
              </a:rPr>
              <a:t>r </a:t>
            </a:r>
            <a:r>
              <a:rPr lang="en-US" altLang="zh-CN" sz="1200" b="0" i="0" u="none" strike="noStrike" kern="1200" baseline="0" dirty="0" smtClean="0">
                <a:solidFill>
                  <a:schemeClr val="tx1"/>
                </a:solidFill>
                <a:latin typeface="+mn-lt"/>
                <a:ea typeface="+mn-ea"/>
                <a:cs typeface="+mn-cs"/>
              </a:rPr>
              <a:t>6 </a:t>
            </a:r>
            <a:r>
              <a:rPr lang="en-US" altLang="zh-CN" sz="1200" b="0" i="1" u="none" strike="noStrike" kern="1200" baseline="0" dirty="0" smtClean="0">
                <a:solidFill>
                  <a:schemeClr val="tx1"/>
                </a:solidFill>
                <a:latin typeface="+mn-lt"/>
                <a:ea typeface="+mn-ea"/>
                <a:cs typeface="+mn-cs"/>
              </a:rPr>
              <a:t>n</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与</a:t>
            </a:r>
            <a:r>
              <a:rPr lang="en-US" altLang="zh-CN" sz="1200" b="0" i="1" u="none" strike="noStrike" kern="1200" baseline="0" dirty="0" err="1" smtClean="0">
                <a:solidFill>
                  <a:schemeClr val="tx1"/>
                </a:solidFill>
                <a:latin typeface="+mn-lt"/>
                <a:ea typeface="+mn-ea"/>
                <a:cs typeface="+mn-cs"/>
              </a:rPr>
              <a:t>rsqt</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err="1" smtClean="0">
                <a:solidFill>
                  <a:schemeClr val="tx1"/>
                </a:solidFill>
                <a:latin typeface="+mn-lt"/>
                <a:ea typeface="+mn-ea"/>
                <a:cs typeface="+mn-cs"/>
              </a:rPr>
              <a:t>rsqm</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中对应的用户标识是</a:t>
            </a:r>
            <a:r>
              <a:rPr lang="en-US" altLang="zh-CN" sz="1200" b="0" i="1" u="none" strike="noStrike" kern="1200" baseline="0" dirty="0" err="1" smtClean="0">
                <a:solidFill>
                  <a:schemeClr val="tx1"/>
                </a:solidFill>
                <a:latin typeface="+mn-lt"/>
                <a:ea typeface="+mn-ea"/>
                <a:cs typeface="+mn-cs"/>
              </a:rPr>
              <a:t>rsqtr</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err="1" smtClean="0">
                <a:solidFill>
                  <a:schemeClr val="tx1"/>
                </a:solidFill>
                <a:latin typeface="+mn-lt"/>
                <a:ea typeface="+mn-ea"/>
                <a:cs typeface="+mn-cs"/>
              </a:rPr>
              <a:t>rsqmr</a:t>
            </a:r>
            <a:r>
              <a:rPr lang="zh-CN" altLang="en-US" sz="1200" b="0" i="0" u="none" strike="noStrike" kern="1200" baseline="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25</a:t>
            </a:fld>
            <a:endParaRPr lang="zh-CN" altLang="en-US"/>
          </a:p>
        </p:txBody>
      </p:sp>
    </p:spTree>
    <p:extLst>
      <p:ext uri="{BB962C8B-B14F-4D97-AF65-F5344CB8AC3E}">
        <p14:creationId xmlns:p14="http://schemas.microsoft.com/office/powerpoint/2010/main" val="270141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27</a:t>
            </a:fld>
            <a:endParaRPr lang="zh-CN" altLang="en-US"/>
          </a:p>
        </p:txBody>
      </p:sp>
    </p:spTree>
    <p:extLst>
      <p:ext uri="{BB962C8B-B14F-4D97-AF65-F5344CB8AC3E}">
        <p14:creationId xmlns:p14="http://schemas.microsoft.com/office/powerpoint/2010/main" val="198614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a:t>
            </a:fld>
            <a:endParaRPr lang="zh-CN" altLang="en-US"/>
          </a:p>
        </p:txBody>
      </p:sp>
    </p:spTree>
    <p:extLst>
      <p:ext uri="{BB962C8B-B14F-4D97-AF65-F5344CB8AC3E}">
        <p14:creationId xmlns:p14="http://schemas.microsoft.com/office/powerpoint/2010/main" val="1126873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28</a:t>
            </a:fld>
            <a:endParaRPr lang="zh-CN" altLang="en-US"/>
          </a:p>
        </p:txBody>
      </p:sp>
    </p:spTree>
    <p:extLst>
      <p:ext uri="{BB962C8B-B14F-4D97-AF65-F5344CB8AC3E}">
        <p14:creationId xmlns:p14="http://schemas.microsoft.com/office/powerpoint/2010/main" val="3819820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29</a:t>
            </a:fld>
            <a:endParaRPr lang="zh-CN" altLang="en-US"/>
          </a:p>
        </p:txBody>
      </p:sp>
    </p:spTree>
    <p:extLst>
      <p:ext uri="{BB962C8B-B14F-4D97-AF65-F5344CB8AC3E}">
        <p14:creationId xmlns:p14="http://schemas.microsoft.com/office/powerpoint/2010/main" val="1158501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可以从图中发现不同的时间粒度下得到的评价函数</a:t>
            </a:r>
            <a:r>
              <a:rPr lang="en-US" altLang="zh-CN" sz="1200" b="0" i="1" u="none" strike="noStrike" kern="1200" baseline="0" dirty="0" smtClean="0">
                <a:solidFill>
                  <a:schemeClr val="tx1"/>
                </a:solidFill>
                <a:latin typeface="+mn-lt"/>
                <a:ea typeface="+mn-ea"/>
                <a:cs typeface="+mn-cs"/>
              </a:rPr>
              <a:t>F </a:t>
            </a:r>
            <a:r>
              <a:rPr lang="zh-CN" altLang="en-US" sz="1200" b="0" i="0" u="none" strike="noStrike" kern="1200" baseline="0" dirty="0" smtClean="0">
                <a:solidFill>
                  <a:schemeClr val="tx1"/>
                </a:solidFill>
                <a:latin typeface="+mn-lt"/>
                <a:ea typeface="+mn-ea"/>
                <a:cs typeface="+mn-cs"/>
              </a:rPr>
              <a:t>值是不同的，当时间粒度等于</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分钟左右的时候达到峰值主要原因可能</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12 </a:t>
            </a:r>
            <a:r>
              <a:rPr lang="zh-CN" altLang="en-US" sz="1200" b="0" i="0" u="none" strike="noStrike" kern="1200" baseline="0" dirty="0" smtClean="0">
                <a:solidFill>
                  <a:schemeClr val="tx1"/>
                </a:solidFill>
                <a:latin typeface="+mn-lt"/>
                <a:ea typeface="+mn-ea"/>
                <a:cs typeface="+mn-cs"/>
              </a:rPr>
              <a:t>在数据采集期间选修的学校课程相同造成的。学</a:t>
            </a:r>
          </a:p>
          <a:p>
            <a:r>
              <a:rPr lang="zh-CN" altLang="en-US" sz="1200" b="0" i="0" u="none" strike="noStrike" kern="1200" baseline="0" dirty="0" smtClean="0">
                <a:solidFill>
                  <a:schemeClr val="tx1"/>
                </a:solidFill>
                <a:latin typeface="+mn-lt"/>
                <a:ea typeface="+mn-ea"/>
                <a:cs typeface="+mn-cs"/>
              </a:rPr>
              <a:t>校教学安排为</a:t>
            </a:r>
            <a:r>
              <a:rPr lang="en-US" altLang="zh-CN" sz="1200" b="0" i="0" u="none" strike="noStrike" kern="1200" baseline="0" dirty="0" smtClean="0">
                <a:solidFill>
                  <a:schemeClr val="tx1"/>
                </a:solidFill>
                <a:latin typeface="+mn-lt"/>
                <a:ea typeface="+mn-ea"/>
                <a:cs typeface="+mn-cs"/>
              </a:rPr>
              <a:t>45 </a:t>
            </a:r>
            <a:r>
              <a:rPr lang="zh-CN" altLang="en-US" sz="1200" b="0" i="0" u="none" strike="noStrike" kern="1200" baseline="0" dirty="0" smtClean="0">
                <a:solidFill>
                  <a:schemeClr val="tx1"/>
                </a:solidFill>
                <a:latin typeface="+mn-lt"/>
                <a:ea typeface="+mn-ea"/>
                <a:cs typeface="+mn-cs"/>
              </a:rPr>
              <a:t>分钟每课时加上课间休息时间，若两个用户选修了相同的课程，那么基于轨迹数据计算得到的用户关系强度在时间粒度接近</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分钟时将取得较好效果。</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31</a:t>
            </a:fld>
            <a:endParaRPr lang="zh-CN" altLang="en-US"/>
          </a:p>
        </p:txBody>
      </p:sp>
    </p:spTree>
    <p:extLst>
      <p:ext uri="{BB962C8B-B14F-4D97-AF65-F5344CB8AC3E}">
        <p14:creationId xmlns:p14="http://schemas.microsoft.com/office/powerpoint/2010/main" val="2392932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32</a:t>
            </a:fld>
            <a:endParaRPr lang="zh-CN" altLang="en-US"/>
          </a:p>
        </p:txBody>
      </p:sp>
    </p:spTree>
    <p:extLst>
      <p:ext uri="{BB962C8B-B14F-4D97-AF65-F5344CB8AC3E}">
        <p14:creationId xmlns:p14="http://schemas.microsoft.com/office/powerpoint/2010/main" val="3031034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33</a:t>
            </a:fld>
            <a:endParaRPr lang="zh-CN" altLang="en-US"/>
          </a:p>
        </p:txBody>
      </p:sp>
    </p:spTree>
    <p:extLst>
      <p:ext uri="{BB962C8B-B14F-4D97-AF65-F5344CB8AC3E}">
        <p14:creationId xmlns:p14="http://schemas.microsoft.com/office/powerpoint/2010/main" val="2590804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34</a:t>
            </a:fld>
            <a:endParaRPr lang="zh-CN" altLang="en-US"/>
          </a:p>
        </p:txBody>
      </p:sp>
    </p:spTree>
    <p:extLst>
      <p:ext uri="{BB962C8B-B14F-4D97-AF65-F5344CB8AC3E}">
        <p14:creationId xmlns:p14="http://schemas.microsoft.com/office/powerpoint/2010/main" val="1520754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35</a:t>
            </a:fld>
            <a:endParaRPr lang="zh-CN" altLang="en-US"/>
          </a:p>
        </p:txBody>
      </p:sp>
    </p:spTree>
    <p:extLst>
      <p:ext uri="{BB962C8B-B14F-4D97-AF65-F5344CB8AC3E}">
        <p14:creationId xmlns:p14="http://schemas.microsoft.com/office/powerpoint/2010/main" val="845731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36</a:t>
            </a:fld>
            <a:endParaRPr lang="zh-CN" altLang="en-US"/>
          </a:p>
        </p:txBody>
      </p:sp>
    </p:spTree>
    <p:extLst>
      <p:ext uri="{BB962C8B-B14F-4D97-AF65-F5344CB8AC3E}">
        <p14:creationId xmlns:p14="http://schemas.microsoft.com/office/powerpoint/2010/main" val="710207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37</a:t>
            </a:fld>
            <a:endParaRPr lang="zh-CN" altLang="en-US"/>
          </a:p>
        </p:txBody>
      </p:sp>
    </p:spTree>
    <p:extLst>
      <p:ext uri="{BB962C8B-B14F-4D97-AF65-F5344CB8AC3E}">
        <p14:creationId xmlns:p14="http://schemas.microsoft.com/office/powerpoint/2010/main" val="1753224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38</a:t>
            </a:fld>
            <a:endParaRPr lang="zh-CN" altLang="en-US"/>
          </a:p>
        </p:txBody>
      </p:sp>
    </p:spTree>
    <p:extLst>
      <p:ext uri="{BB962C8B-B14F-4D97-AF65-F5344CB8AC3E}">
        <p14:creationId xmlns:p14="http://schemas.microsoft.com/office/powerpoint/2010/main" val="2879851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spc="25" dirty="0" smtClean="0">
                <a:latin typeface="楷体"/>
                <a:cs typeface="楷体"/>
              </a:rPr>
              <a:t>这一系列传感器使智能手机除了基本的通</a:t>
            </a:r>
            <a:r>
              <a:rPr lang="zh-CN" altLang="en-US" sz="1200" spc="-5" dirty="0" smtClean="0">
                <a:latin typeface="楷体"/>
                <a:cs typeface="楷体"/>
              </a:rPr>
              <a:t>信</a:t>
            </a:r>
            <a:r>
              <a:rPr lang="zh-CN" altLang="en-US" sz="1200" spc="-5" dirty="0" smtClean="0">
                <a:latin typeface="Times New Roman"/>
                <a:cs typeface="Times New Roman"/>
              </a:rPr>
              <a:t> </a:t>
            </a:r>
            <a:r>
              <a:rPr lang="zh-CN" altLang="en-US" sz="1200" spc="25" dirty="0" smtClean="0">
                <a:latin typeface="楷体"/>
                <a:cs typeface="楷体"/>
              </a:rPr>
              <a:t>功能外，还能完成更多复杂的任务如拍照、上网、</a:t>
            </a:r>
            <a:r>
              <a:rPr lang="zh-CN" altLang="en-US" sz="1200" spc="-5" dirty="0" smtClean="0">
                <a:latin typeface="楷体"/>
                <a:cs typeface="楷体"/>
              </a:rPr>
              <a:t>导</a:t>
            </a:r>
            <a:r>
              <a:rPr lang="zh-CN" altLang="en-US" sz="1200" spc="-5" dirty="0" smtClean="0">
                <a:latin typeface="Times New Roman"/>
                <a:cs typeface="Times New Roman"/>
              </a:rPr>
              <a:t> </a:t>
            </a:r>
            <a:r>
              <a:rPr lang="zh-CN" altLang="en-US" sz="1200" spc="-5" dirty="0" smtClean="0">
                <a:latin typeface="楷体"/>
                <a:cs typeface="楷体"/>
              </a:rPr>
              <a:t>航、旨纹识别等。</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a:t>
            </a:fld>
            <a:endParaRPr lang="zh-CN" altLang="en-US"/>
          </a:p>
        </p:txBody>
      </p:sp>
    </p:spTree>
    <p:extLst>
      <p:ext uri="{BB962C8B-B14F-4D97-AF65-F5344CB8AC3E}">
        <p14:creationId xmlns:p14="http://schemas.microsoft.com/office/powerpoint/2010/main" val="4000690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这里承上启下，讲用户多，能够收集哪些数据，可以做为我们的研究的数据来源</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6</a:t>
            </a:fld>
            <a:endParaRPr lang="zh-CN" altLang="en-US"/>
          </a:p>
        </p:txBody>
      </p:sp>
    </p:spTree>
    <p:extLst>
      <p:ext uri="{BB962C8B-B14F-4D97-AF65-F5344CB8AC3E}">
        <p14:creationId xmlns:p14="http://schemas.microsoft.com/office/powerpoint/2010/main" val="1115949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更深入的理解人类社会的演化过程</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对社会网络分析提供更多信息</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改进推荐系统，搜索引擎的结果</a:t>
            </a:r>
          </a:p>
        </p:txBody>
      </p:sp>
      <p:sp>
        <p:nvSpPr>
          <p:cNvPr id="4" name="灯片编号占位符 3"/>
          <p:cNvSpPr>
            <a:spLocks noGrp="1"/>
          </p:cNvSpPr>
          <p:nvPr>
            <p:ph type="sldNum" sz="quarter" idx="10"/>
          </p:nvPr>
        </p:nvSpPr>
        <p:spPr/>
        <p:txBody>
          <a:bodyPr/>
          <a:lstStyle/>
          <a:p>
            <a:fld id="{0FA145DA-22A1-4C79-B7DA-B1A43A3BAC29}" type="slidenum">
              <a:rPr lang="zh-CN" altLang="en-US" smtClean="0"/>
              <a:t>7</a:t>
            </a:fld>
            <a:endParaRPr lang="zh-CN" altLang="en-US"/>
          </a:p>
        </p:txBody>
      </p:sp>
    </p:spTree>
    <p:extLst>
      <p:ext uri="{BB962C8B-B14F-4D97-AF65-F5344CB8AC3E}">
        <p14:creationId xmlns:p14="http://schemas.microsoft.com/office/powerpoint/2010/main" val="2470557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en-US" altLang="zh-CN" baseline="0" dirty="0" smtClean="0"/>
              <a:t> </a:t>
            </a:r>
            <a:r>
              <a:rPr lang="zh-CN" altLang="en-US" baseline="0" dirty="0" smtClean="0"/>
              <a:t>这里的关系是指家人，朋友、同事等，</a:t>
            </a:r>
            <a:r>
              <a:rPr lang="zh-CN" altLang="en-US" sz="1200" spc="25" dirty="0" smtClean="0">
                <a:latin typeface="楷体"/>
                <a:cs typeface="楷体"/>
              </a:rPr>
              <a:t>用户的相似度和他们在社交网络中的亲近度有</a:t>
            </a:r>
            <a:r>
              <a:rPr lang="zh-CN" altLang="en-US" sz="1200" spc="-5" dirty="0" smtClean="0">
                <a:latin typeface="楷体"/>
                <a:cs typeface="楷体"/>
              </a:rPr>
              <a:t>很</a:t>
            </a:r>
            <a:r>
              <a:rPr lang="zh-CN" altLang="en-US" sz="1200" spc="-5" dirty="0" smtClean="0">
                <a:latin typeface="Times New Roman"/>
                <a:cs typeface="Times New Roman"/>
              </a:rPr>
              <a:t> </a:t>
            </a:r>
            <a:r>
              <a:rPr lang="zh-CN" altLang="en-US" sz="1200" spc="-5" dirty="0" smtClean="0">
                <a:latin typeface="楷体"/>
                <a:cs typeface="楷体"/>
              </a:rPr>
              <a:t>强的关系</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sz="1200" dirty="0" smtClean="0">
                <a:latin typeface="Adobe 楷体 Std R" panose="02020400000000000000" pitchFamily="18" charset="-122"/>
                <a:ea typeface="Adobe 楷体 Std R" panose="02020400000000000000" pitchFamily="18" charset="-122"/>
              </a:rPr>
              <a:t>基于社交数据的用户关系处理计算，大多数是从通话记录。短信记录，社交软件使用记录，通讯录备注等出发来进行特征提取计算用户之间的关系分类情况。</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8</a:t>
            </a:fld>
            <a:endParaRPr lang="zh-CN" altLang="en-US"/>
          </a:p>
        </p:txBody>
      </p:sp>
    </p:spTree>
    <p:extLst>
      <p:ext uri="{BB962C8B-B14F-4D97-AF65-F5344CB8AC3E}">
        <p14:creationId xmlns:p14="http://schemas.microsoft.com/office/powerpoint/2010/main" val="1249274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sz="1200" spc="-5" dirty="0" smtClean="0">
                <a:latin typeface="楷体"/>
                <a:cs typeface="楷体"/>
              </a:rPr>
              <a:t>对于语义轨迹</a:t>
            </a:r>
            <a:r>
              <a:rPr lang="en-US" altLang="zh-CN" sz="1200" i="1" spc="-5" dirty="0" smtClean="0">
                <a:latin typeface="Times New Roman"/>
                <a:cs typeface="Times New Roman"/>
              </a:rPr>
              <a:t>P</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Cinema</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和</a:t>
            </a:r>
            <a:r>
              <a:rPr lang="zh-CN" altLang="en-US" sz="1200" spc="-5" dirty="0" smtClean="0">
                <a:latin typeface="Times New Roman"/>
                <a:cs typeface="Times New Roman"/>
              </a:rPr>
              <a:t> </a:t>
            </a:r>
            <a:r>
              <a:rPr lang="zh-CN" altLang="en-US" sz="1200" spc="-5" dirty="0" smtClean="0">
                <a:latin typeface="楷体"/>
                <a:cs typeface="楷体"/>
              </a:rPr>
              <a:t>轨迹</a:t>
            </a:r>
            <a:r>
              <a:rPr lang="en-US" altLang="zh-CN" sz="1200" i="1" spc="-5" dirty="0" smtClean="0">
                <a:latin typeface="Times New Roman"/>
                <a:cs typeface="Times New Roman"/>
              </a:rPr>
              <a:t>Q</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Mar</a:t>
            </a:r>
            <a:r>
              <a:rPr lang="en-US" altLang="zh-CN" sz="1200" i="1" spc="-20" dirty="0" smtClean="0">
                <a:latin typeface="Times New Roman"/>
                <a:cs typeface="Times New Roman"/>
              </a:rPr>
              <a:t>k</a:t>
            </a:r>
            <a:r>
              <a:rPr lang="en-US" altLang="zh-CN" sz="1200" i="1" spc="-5" dirty="0" smtClean="0">
                <a:latin typeface="Times New Roman"/>
                <a:cs typeface="Times New Roman"/>
              </a:rPr>
              <a:t>e</a:t>
            </a:r>
            <a:r>
              <a:rPr lang="en-US" altLang="zh-CN" sz="1200" i="1" spc="10" dirty="0" smtClean="0">
                <a:latin typeface="Times New Roman"/>
                <a:cs typeface="Times New Roman"/>
              </a:rPr>
              <a:t>t</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a:t>
            </a:r>
            <a:r>
              <a:rPr lang="en-US" altLang="zh-CN" sz="1200" spc="-5" dirty="0" smtClean="0">
                <a:latin typeface="Times New Roman"/>
                <a:cs typeface="Times New Roman"/>
              </a:rPr>
              <a:t> </a:t>
            </a:r>
            <a:r>
              <a:rPr lang="zh-CN" altLang="en-US" sz="1200" spc="0" dirty="0" smtClean="0">
                <a:latin typeface="楷体"/>
                <a:cs typeface="楷体"/>
              </a:rPr>
              <a:t>计算</a:t>
            </a:r>
            <a:r>
              <a:rPr lang="zh-CN" altLang="en-US" sz="1200" spc="-5" dirty="0" smtClean="0">
                <a:latin typeface="楷体"/>
                <a:cs typeface="楷体"/>
              </a:rPr>
              <a:t>出</a:t>
            </a:r>
            <a:r>
              <a:rPr lang="en-US" altLang="zh-CN" sz="1200" i="1" spc="-5" dirty="0" smtClean="0">
                <a:latin typeface="Times New Roman"/>
                <a:cs typeface="Times New Roman"/>
              </a:rPr>
              <a:t>LC</a:t>
            </a:r>
            <a:r>
              <a:rPr lang="en-US" altLang="zh-CN" sz="1200" i="1" dirty="0" smtClean="0">
                <a:latin typeface="Times New Roman"/>
                <a:cs typeface="Times New Roman"/>
              </a:rPr>
              <a:t>S</a:t>
            </a:r>
            <a:r>
              <a:rPr lang="en-US" altLang="zh-CN" sz="1200" spc="60" dirty="0" smtClean="0">
                <a:latin typeface="Lucida Sans Unicode"/>
                <a:cs typeface="Lucida Sans Unicode"/>
              </a:rPr>
              <a:t>(</a:t>
            </a:r>
            <a:r>
              <a:rPr lang="en-US" altLang="zh-CN" sz="1200" i="1" spc="-5" dirty="0" smtClean="0">
                <a:latin typeface="Times New Roman"/>
                <a:cs typeface="Times New Roman"/>
              </a:rPr>
              <a:t>P</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Q</a:t>
            </a:r>
            <a:r>
              <a:rPr lang="en-US" altLang="zh-CN" sz="1200" spc="60" dirty="0" smtClean="0">
                <a:latin typeface="Lucida Sans Unicode"/>
                <a:cs typeface="Lucida Sans Unicode"/>
              </a:rPr>
              <a:t>)</a:t>
            </a:r>
            <a:r>
              <a:rPr lang="en-US" altLang="zh-CN" sz="1200" spc="-15" dirty="0" smtClean="0">
                <a:latin typeface="Lucida Sans Unicode"/>
                <a:cs typeface="Lucida Sans Unicode"/>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6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80" dirty="0" smtClean="0">
                <a:latin typeface="Times New Roman"/>
                <a:cs typeface="Times New Roman"/>
              </a:rPr>
              <a:t> </a:t>
            </a:r>
            <a:r>
              <a:rPr lang="en-US" altLang="zh-CN" sz="1200" i="1" spc="-75" dirty="0" smtClean="0">
                <a:latin typeface="Verdana"/>
                <a:cs typeface="Verdana"/>
              </a:rPr>
              <a:t>&gt; </a:t>
            </a:r>
            <a:r>
              <a:rPr lang="zh-CN" altLang="en-US" sz="1200" spc="0" dirty="0" smtClean="0">
                <a:latin typeface="楷体"/>
                <a:cs typeface="楷体"/>
              </a:rPr>
              <a:t>根据</a:t>
            </a:r>
            <a:r>
              <a:rPr lang="zh-CN" altLang="en-US" sz="1200" spc="-5" dirty="0" smtClean="0">
                <a:latin typeface="楷体"/>
                <a:cs typeface="楷体"/>
              </a:rPr>
              <a:t>如</a:t>
            </a:r>
            <a:r>
              <a:rPr lang="zh-CN" altLang="en-US" sz="1200" spc="-5" dirty="0" smtClean="0">
                <a:latin typeface="Times New Roman"/>
                <a:cs typeface="Times New Roman"/>
              </a:rPr>
              <a:t> </a:t>
            </a:r>
            <a:r>
              <a:rPr lang="zh-CN" altLang="en-US" sz="1200" spc="-5" dirty="0" smtClean="0">
                <a:latin typeface="楷体"/>
                <a:cs typeface="楷体"/>
              </a:rPr>
              <a:t>下公式计算特征值</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2.</a:t>
            </a:r>
            <a:r>
              <a:rPr lang="zh-CN" altLang="en-US" sz="1200" dirty="0" smtClean="0">
                <a:latin typeface="Adobe 楷体 Std R" panose="02020400000000000000" pitchFamily="18" charset="-122"/>
                <a:ea typeface="Adobe 楷体 Std R" panose="02020400000000000000" pitchFamily="18" charset="-122"/>
              </a:rPr>
              <a:t>郑宇：输入用户堆积路线，输出用户层次图</a:t>
            </a:r>
            <a:endParaRPr lang="en-US" altLang="zh-CN" sz="1200" dirty="0" smtClean="0">
              <a:latin typeface="Adobe 楷体 Std R" panose="02020400000000000000" pitchFamily="18" charset="-122"/>
              <a:ea typeface="Adobe 楷体 Std R" panose="02020400000000000000" pitchFamily="18"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3.</a:t>
            </a:r>
            <a:r>
              <a:rPr lang="zh-CN" altLang="en-US" sz="1200" spc="5" dirty="0" smtClean="0">
                <a:latin typeface="楷体"/>
                <a:cs typeface="楷体"/>
              </a:rPr>
              <a:t> “物理接触</a:t>
            </a:r>
            <a:r>
              <a:rPr lang="zh-CN" altLang="en-US" sz="1200" spc="-5" dirty="0" smtClean="0">
                <a:latin typeface="楷体"/>
                <a:cs typeface="楷体"/>
              </a:rPr>
              <a:t>”</a:t>
            </a:r>
            <a:r>
              <a:rPr lang="zh-CN" altLang="en-US" sz="1200" spc="65" dirty="0" smtClean="0">
                <a:latin typeface="Times New Roman"/>
                <a:cs typeface="Times New Roman"/>
              </a:rPr>
              <a:t> </a:t>
            </a:r>
            <a:r>
              <a:rPr lang="zh-CN" altLang="en-US" sz="1200" spc="5" dirty="0" smtClean="0">
                <a:latin typeface="楷体"/>
                <a:cs typeface="楷体"/>
              </a:rPr>
              <a:t>将用户的社交圈划分为室友，好朋友</a:t>
            </a:r>
            <a:r>
              <a:rPr lang="zh-CN" altLang="en-US" sz="1200" spc="-5" dirty="0" smtClean="0">
                <a:latin typeface="楷体"/>
                <a:cs typeface="楷体"/>
              </a:rPr>
              <a:t>，</a:t>
            </a:r>
            <a:r>
              <a:rPr lang="zh-CN" altLang="en-US" sz="1200" spc="-5" dirty="0" smtClean="0">
                <a:latin typeface="Times New Roman"/>
                <a:cs typeface="Times New Roman"/>
              </a:rPr>
              <a:t> </a:t>
            </a:r>
            <a:r>
              <a:rPr lang="zh-CN" altLang="en-US" sz="1200" spc="25" dirty="0" smtClean="0">
                <a:latin typeface="楷体"/>
                <a:cs typeface="楷体"/>
              </a:rPr>
              <a:t>工作伙伴等</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9</a:t>
            </a:fld>
            <a:endParaRPr lang="zh-CN" altLang="en-US"/>
          </a:p>
        </p:txBody>
      </p:sp>
    </p:spTree>
    <p:extLst>
      <p:ext uri="{BB962C8B-B14F-4D97-AF65-F5344CB8AC3E}">
        <p14:creationId xmlns:p14="http://schemas.microsoft.com/office/powerpoint/2010/main" val="1184666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itchFamily="2" charset="2"/>
              <a:buChar char="Ø"/>
            </a:pPr>
            <a:r>
              <a:rPr lang="zh-CN" altLang="en-US" dirty="0" smtClean="0">
                <a:latin typeface="微软雅黑" pitchFamily="34" charset="-122"/>
                <a:ea typeface="微软雅黑" pitchFamily="34" charset="-122"/>
              </a:rPr>
              <a:t>用户朋友关系表</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每个用户轨迹数据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a:t>
            </a:r>
            <a:r>
              <a:rPr lang="en-US" altLang="zh-CN" dirty="0" err="1" smtClean="0">
                <a:latin typeface="微软雅黑" pitchFamily="34" charset="-122"/>
                <a:ea typeface="微软雅黑" pitchFamily="34" charset="-122"/>
              </a:rPr>
              <a:t>wifi</a:t>
            </a:r>
            <a:r>
              <a:rPr lang="zh-CN" altLang="en-US" dirty="0" smtClean="0">
                <a:latin typeface="微软雅黑" pitchFamily="34" charset="-122"/>
                <a:ea typeface="微软雅黑" pitchFamily="34" charset="-122"/>
              </a:rPr>
              <a:t>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每个用户蓝牙数据</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11</a:t>
            </a:fld>
            <a:endParaRPr lang="zh-CN" altLang="en-US"/>
          </a:p>
        </p:txBody>
      </p:sp>
    </p:spTree>
    <p:extLst>
      <p:ext uri="{BB962C8B-B14F-4D97-AF65-F5344CB8AC3E}">
        <p14:creationId xmlns:p14="http://schemas.microsoft.com/office/powerpoint/2010/main" val="1638658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我们可以通过一些算法检测出用户在一段轨迹运动中停留过的地方称之为访问点，本文的访问点并不是指运动速度静止的点，而是由一系列</a:t>
            </a:r>
            <a:r>
              <a:rPr lang="en-US" altLang="zh-CN" sz="1200" b="0" i="0" u="none" strike="noStrike" kern="1200" baseline="0" dirty="0" smtClean="0">
                <a:solidFill>
                  <a:schemeClr val="tx1"/>
                </a:solidFill>
                <a:latin typeface="+mn-lt"/>
                <a:ea typeface="+mn-ea"/>
                <a:cs typeface="+mn-cs"/>
              </a:rPr>
              <a:t>GPS </a:t>
            </a:r>
            <a:r>
              <a:rPr lang="zh-CN" altLang="en-US" sz="1200" b="0" i="0" u="none" strike="noStrike" kern="1200" baseline="0" dirty="0" smtClean="0">
                <a:solidFill>
                  <a:schemeClr val="tx1"/>
                </a:solidFill>
                <a:latin typeface="+mn-lt"/>
                <a:ea typeface="+mn-ea"/>
                <a:cs typeface="+mn-cs"/>
              </a:rPr>
              <a:t>点构成的。如图</a:t>
            </a:r>
            <a:r>
              <a:rPr lang="en-US" altLang="zh-CN" sz="1200" b="0" i="0" u="none" strike="noStrike" kern="1200" baseline="0" dirty="0" smtClean="0">
                <a:solidFill>
                  <a:schemeClr val="tx1"/>
                </a:solidFill>
                <a:latin typeface="+mn-lt"/>
                <a:ea typeface="+mn-ea"/>
                <a:cs typeface="+mn-cs"/>
              </a:rPr>
              <a:t>2.1</a:t>
            </a:r>
            <a:r>
              <a:rPr lang="zh-CN" altLang="en-US" sz="1200" b="0" i="0" u="none" strike="noStrike" kern="1200" baseline="0" dirty="0" smtClean="0">
                <a:solidFill>
                  <a:schemeClr val="tx1"/>
                </a:solidFill>
                <a:latin typeface="+mn-lt"/>
                <a:ea typeface="+mn-ea"/>
                <a:cs typeface="+mn-cs"/>
              </a:rPr>
              <a:t>中</a:t>
            </a:r>
            <a:r>
              <a:rPr lang="en-US" altLang="zh-CN" sz="1200" b="0" i="1" u="none" strike="noStrike" kern="1200" baseline="0" dirty="0" smtClean="0">
                <a:solidFill>
                  <a:schemeClr val="tx1"/>
                </a:solidFill>
                <a:latin typeface="+mn-lt"/>
                <a:ea typeface="+mn-ea"/>
                <a:cs typeface="+mn-cs"/>
              </a:rPr>
              <a:t>p</a:t>
            </a:r>
            <a:r>
              <a:rPr lang="en-US" altLang="zh-CN" sz="1200" b="0" i="0" u="none" strike="noStrike" kern="1200" baseline="0" dirty="0" smtClean="0">
                <a:solidFill>
                  <a:schemeClr val="tx1"/>
                </a:solidFill>
                <a:latin typeface="+mn-lt"/>
                <a:ea typeface="+mn-ea"/>
                <a:cs typeface="+mn-cs"/>
              </a:rPr>
              <a:t>4 ∼ </a:t>
            </a:r>
            <a:r>
              <a:rPr lang="en-US" altLang="zh-CN" sz="1200" b="0" i="1" u="none" strike="noStrike" kern="1200" baseline="0" dirty="0" smtClean="0">
                <a:solidFill>
                  <a:schemeClr val="tx1"/>
                </a:solidFill>
                <a:latin typeface="+mn-lt"/>
                <a:ea typeface="+mn-ea"/>
                <a:cs typeface="+mn-cs"/>
              </a:rPr>
              <a:t>p</a:t>
            </a:r>
            <a:r>
              <a:rPr lang="en-US" altLang="zh-CN" sz="1200" b="0" i="0" u="none" strike="noStrike" kern="1200" baseline="0" dirty="0" smtClean="0">
                <a:solidFill>
                  <a:schemeClr val="tx1"/>
                </a:solidFill>
                <a:latin typeface="+mn-lt"/>
                <a:ea typeface="+mn-ea"/>
                <a:cs typeface="+mn-cs"/>
              </a:rPr>
              <a:t>8 </a:t>
            </a:r>
            <a:r>
              <a:rPr lang="zh-CN" altLang="en-US" sz="1200" b="0" i="0" u="none" strike="noStrike" kern="1200" baseline="0" dirty="0" smtClean="0">
                <a:solidFill>
                  <a:schemeClr val="tx1"/>
                </a:solidFill>
                <a:latin typeface="+mn-lt"/>
                <a:ea typeface="+mn-ea"/>
                <a:cs typeface="+mn-cs"/>
              </a:rPr>
              <a:t>构成了一个访问点</a:t>
            </a:r>
            <a:r>
              <a:rPr lang="en-US" altLang="zh-CN" sz="1200" b="0" i="0" u="none" strike="noStrike" kern="1200" baseline="0" dirty="0" smtClean="0">
                <a:solidFill>
                  <a:schemeClr val="tx1"/>
                </a:solidFill>
                <a:latin typeface="+mn-lt"/>
                <a:ea typeface="+mn-ea"/>
                <a:cs typeface="+mn-cs"/>
              </a:rPr>
              <a:t>stay point </a:t>
            </a:r>
            <a:r>
              <a:rPr lang="zh-CN" altLang="en-US" sz="1200" b="0" i="0" u="none" strike="noStrike" kern="1200" baseline="0" dirty="0" smtClean="0">
                <a:solidFill>
                  <a:schemeClr val="tx1"/>
                </a:solidFill>
                <a:latin typeface="+mn-lt"/>
                <a:ea typeface="+mn-ea"/>
                <a:cs typeface="+mn-cs"/>
              </a:rPr>
              <a:t>在图中由红色点表示。这个点表示用户在该区域内的停留时间超过了一个设定的时间阈值</a:t>
            </a:r>
            <a:r>
              <a:rPr lang="el-GR" altLang="zh-CN" sz="1200" b="0" i="0" u="none" strike="noStrike" kern="1200" baseline="0" dirty="0" smtClean="0">
                <a:solidFill>
                  <a:schemeClr val="tx1"/>
                </a:solidFill>
                <a:latin typeface="+mn-lt"/>
                <a:ea typeface="+mn-ea"/>
                <a:cs typeface="+mn-cs"/>
              </a:rPr>
              <a:t>Δ</a:t>
            </a:r>
            <a:r>
              <a:rPr lang="en-US" altLang="zh-CN" sz="1200" b="0" i="1" u="none" strike="noStrike" kern="1200" baseline="0" dirty="0" smtClean="0">
                <a:solidFill>
                  <a:schemeClr val="tx1"/>
                </a:solidFill>
                <a:latin typeface="+mn-lt"/>
                <a:ea typeface="+mn-ea"/>
                <a:cs typeface="+mn-cs"/>
              </a:rPr>
              <a:t>T</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15</a:t>
            </a:fld>
            <a:endParaRPr lang="zh-CN" altLang="en-US"/>
          </a:p>
        </p:txBody>
      </p:sp>
    </p:spTree>
    <p:extLst>
      <p:ext uri="{BB962C8B-B14F-4D97-AF65-F5344CB8AC3E}">
        <p14:creationId xmlns:p14="http://schemas.microsoft.com/office/powerpoint/2010/main" val="4183020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942010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3739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1446593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7154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74A097D-A8F6-4FD1-81C2-6A7896E4B1DD}" type="datetimeFigureOut">
              <a:rPr lang="zh-CN" altLang="en-US" smtClean="0"/>
              <a:t>2016/11/28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602154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74A097D-A8F6-4FD1-81C2-6A7896E4B1DD}" type="datetimeFigureOut">
              <a:rPr lang="zh-CN" altLang="en-US" smtClean="0"/>
              <a:t>2016/11/28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990275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74A097D-A8F6-4FD1-81C2-6A7896E4B1DD}" type="datetimeFigureOut">
              <a:rPr lang="zh-CN" altLang="en-US" smtClean="0"/>
              <a:t>2016/11/28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581510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74A097D-A8F6-4FD1-81C2-6A7896E4B1DD}" type="datetimeFigureOut">
              <a:rPr lang="zh-CN" altLang="en-US" smtClean="0"/>
              <a:t>2016/11/28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01820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4A097D-A8F6-4FD1-81C2-6A7896E4B1DD}" type="datetimeFigureOut">
              <a:rPr lang="zh-CN" altLang="en-US" smtClean="0"/>
              <a:t>2016/11/28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649357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88340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245749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4A097D-A8F6-4FD1-81C2-6A7896E4B1DD}" type="datetimeFigureOut">
              <a:rPr lang="zh-CN" altLang="en-US" smtClean="0"/>
              <a:t>2016/11/28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888605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39.gif"/></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jpg"/><Relationship Id="rId4" Type="http://schemas.openxmlformats.org/officeDocument/2006/relationships/image" Target="../media/image43.emf"/></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jpg"/><Relationship Id="rId4" Type="http://schemas.openxmlformats.org/officeDocument/2006/relationships/image" Target="../media/image46.emf"/></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50.emf"/></Relationships>
</file>

<file path=ppt/slides/_rels/slide2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7.xml"/><Relationship Id="rId6" Type="http://schemas.openxmlformats.org/officeDocument/2006/relationships/image" Target="../media/image1.jpg"/><Relationship Id="rId5" Type="http://schemas.openxmlformats.org/officeDocument/2006/relationships/image" Target="../media/image55.emf"/><Relationship Id="rId4" Type="http://schemas.openxmlformats.org/officeDocument/2006/relationships/image" Target="../media/image54.emf"/></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5.emf"/><Relationship Id="rId5" Type="http://schemas.openxmlformats.org/officeDocument/2006/relationships/image" Target="../media/image53.emf"/><Relationship Id="rId4" Type="http://schemas.openxmlformats.org/officeDocument/2006/relationships/image" Target="../media/image54.emf"/></Relationships>
</file>

<file path=ppt/slides/_rels/slide28.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4.emf"/></Relationships>
</file>

<file path=ppt/slides/_rels/slide29.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chart" Target="../charts/chart3.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jpg"/><Relationship Id="rId7"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Adobe 楷体 Std R" panose="02020400000000000000" pitchFamily="18" charset="-122"/>
                <a:ea typeface="Adobe 楷体 Std R" panose="02020400000000000000" pitchFamily="18" charset="-122"/>
              </a:rPr>
              <a:t>基于异构感知数据的用户关系强度分析研究</a:t>
            </a:r>
            <a:endParaRPr lang="zh-CN" altLang="en-US" dirty="0">
              <a:latin typeface="Adobe 楷体 Std R" panose="02020400000000000000" pitchFamily="18" charset="-122"/>
              <a:ea typeface="Adobe 楷体 Std R" panose="02020400000000000000" pitchFamily="18" charset="-122"/>
            </a:endParaRPr>
          </a:p>
        </p:txBody>
      </p:sp>
      <p:sp>
        <p:nvSpPr>
          <p:cNvPr id="3" name="副标题 2"/>
          <p:cNvSpPr>
            <a:spLocks noGrp="1"/>
          </p:cNvSpPr>
          <p:nvPr>
            <p:ph type="subTitle" idx="1"/>
          </p:nvPr>
        </p:nvSpPr>
        <p:spPr>
          <a:xfrm>
            <a:off x="6796454" y="4498854"/>
            <a:ext cx="3458308" cy="961170"/>
          </a:xfrm>
        </p:spPr>
        <p:txBody>
          <a:bodyPr/>
          <a:lstStyle/>
          <a:p>
            <a:r>
              <a:rPr lang="zh-CN" altLang="en-US" dirty="0" smtClean="0">
                <a:latin typeface="Adobe 楷体 Std R" panose="02020400000000000000" pitchFamily="18" charset="-122"/>
                <a:ea typeface="Adobe 楷体 Std R" panose="02020400000000000000" pitchFamily="18" charset="-122"/>
              </a:rPr>
              <a:t>学生：王峰</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导师：刘东波 研究员</a:t>
            </a:r>
            <a:endParaRPr lang="zh-CN" altLang="en-US"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6946165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研究内容</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黑体 Std R" panose="020B0400000000000000" pitchFamily="34" charset="-122"/>
                <a:ea typeface="Adobe 黑体 Std R" panose="020B0400000000000000" pitchFamily="34" charset="-122"/>
              </a:rPr>
              <a:t>基于智能手机的非社交感知数据计算用户之间的关系强度</a:t>
            </a:r>
            <a:endParaRPr lang="en-US" altLang="zh-CN" sz="2000" dirty="0" smtClean="0">
              <a:latin typeface="Adobe 黑体 Std R" panose="020B0400000000000000" pitchFamily="34" charset="-122"/>
              <a:ea typeface="Adobe 黑体 Std R" panose="020B0400000000000000" pitchFamily="34" charset="-122"/>
            </a:endParaRPr>
          </a:p>
          <a:p>
            <a:pPr marL="0" indent="0">
              <a:buFont typeface="Arial" panose="020B0604020202020204" pitchFamily="34" charset="0"/>
              <a:buNone/>
            </a:pPr>
            <a:endParaRPr lang="zh-CN" altLang="en-US" sz="2000" dirty="0" smtClean="0">
              <a:latin typeface="Adobe 黑体 Std R" panose="020B0400000000000000" pitchFamily="34" charset="-122"/>
              <a:ea typeface="Adobe 黑体 Std R" panose="020B0400000000000000" pitchFamily="34" charset="-122"/>
            </a:endParaRPr>
          </a:p>
          <a:p>
            <a:pPr lvl="1"/>
            <a:r>
              <a:rPr lang="zh-CN" altLang="en-US" sz="1600" spc="80" dirty="0" smtClean="0">
                <a:latin typeface="楷体"/>
                <a:cs typeface="楷体"/>
              </a:rPr>
              <a:t>基于用户日常轨迹位置数据计算用户之间的关系强度。</a:t>
            </a:r>
            <a:endParaRPr lang="en-US" altLang="zh-CN" sz="1600" spc="80" dirty="0" smtClean="0">
              <a:latin typeface="楷体"/>
              <a:cs typeface="楷体"/>
            </a:endParaRPr>
          </a:p>
          <a:p>
            <a:pPr lvl="1"/>
            <a:endParaRPr lang="en-US" altLang="zh-CN" sz="1600" spc="80" dirty="0">
              <a:latin typeface="楷体"/>
              <a:cs typeface="楷体"/>
            </a:endParaRPr>
          </a:p>
          <a:p>
            <a:pPr lvl="1"/>
            <a:r>
              <a:rPr lang="zh-CN" altLang="en-US" sz="1600" spc="80" dirty="0" smtClean="0">
                <a:latin typeface="楷体"/>
                <a:cs typeface="楷体"/>
              </a:rPr>
              <a:t>基于用户设备</a:t>
            </a:r>
            <a:r>
              <a:rPr lang="en-US" altLang="zh-CN" sz="1600" spc="80" dirty="0" smtClean="0">
                <a:latin typeface="楷体"/>
                <a:cs typeface="楷体"/>
              </a:rPr>
              <a:t>WiFi</a:t>
            </a:r>
            <a:r>
              <a:rPr lang="zh-CN" altLang="en-US" sz="1600" spc="80" dirty="0" smtClean="0">
                <a:latin typeface="楷体"/>
                <a:cs typeface="楷体"/>
              </a:rPr>
              <a:t>上下文环境感知数据计算用户之间的关系强度。</a:t>
            </a:r>
            <a:endParaRPr lang="zh-CN" altLang="en-US" sz="1600" dirty="0" smtClean="0">
              <a:latin typeface="楷体"/>
              <a:cs typeface="楷体"/>
            </a:endParaRPr>
          </a:p>
          <a:p>
            <a:pPr lvl="1"/>
            <a:endParaRPr lang="en-US" altLang="zh-CN" sz="1600" spc="80" dirty="0" smtClean="0">
              <a:latin typeface="楷体"/>
              <a:cs typeface="楷体"/>
            </a:endParaRPr>
          </a:p>
          <a:p>
            <a:pPr lvl="1"/>
            <a:r>
              <a:rPr lang="zh-CN" altLang="en-US" sz="1600" spc="80" dirty="0" smtClean="0">
                <a:latin typeface="楷体"/>
                <a:cs typeface="楷体"/>
              </a:rPr>
              <a:t>基于用户设备蓝牙上下文环境感知数据计算用户之间的关系强度。</a:t>
            </a:r>
            <a:endParaRPr lang="en-US" altLang="zh-CN" sz="1600" spc="80" dirty="0" smtClean="0">
              <a:latin typeface="楷体"/>
              <a:cs typeface="楷体"/>
            </a:endParaRPr>
          </a:p>
          <a:p>
            <a:pPr lvl="1"/>
            <a:endParaRPr lang="en-US" altLang="zh-CN" sz="1600" spc="80" dirty="0">
              <a:latin typeface="楷体"/>
              <a:cs typeface="楷体"/>
            </a:endParaRPr>
          </a:p>
          <a:p>
            <a:pPr lvl="1"/>
            <a:r>
              <a:rPr lang="zh-CN" altLang="en-US" sz="1600" spc="80" dirty="0" smtClean="0">
                <a:latin typeface="楷体"/>
                <a:cs typeface="楷体"/>
              </a:rPr>
              <a:t>采用集成学习思想对计算结果进行融合。</a:t>
            </a:r>
            <a:endParaRPr lang="zh-CN" altLang="en-US" sz="1600" dirty="0" smtClean="0">
              <a:latin typeface="楷体"/>
              <a:cs typeface="楷体"/>
            </a:endParaRPr>
          </a:p>
          <a:p>
            <a:pPr lvl="1"/>
            <a:endParaRPr lang="en-US" altLang="zh-CN" sz="1600" spc="80" dirty="0" smtClean="0">
              <a:latin typeface="楷体"/>
              <a:cs typeface="楷体"/>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1839" y="6251941"/>
            <a:ext cx="2251522" cy="420060"/>
          </a:xfrm>
          <a:prstGeom prst="rect">
            <a:avLst/>
          </a:prstGeom>
        </p:spPr>
      </p:pic>
      <p:pic>
        <p:nvPicPr>
          <p:cNvPr id="5"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589" y="3192587"/>
            <a:ext cx="621029" cy="621029"/>
          </a:xfrm>
          <a:prstGeom prst="rect">
            <a:avLst/>
          </a:prstGeom>
        </p:spPr>
      </p:pic>
      <p:sp>
        <p:nvSpPr>
          <p:cNvPr id="6" name="TextBox 4"/>
          <p:cNvSpPr txBox="1"/>
          <p:nvPr/>
        </p:nvSpPr>
        <p:spPr>
          <a:xfrm>
            <a:off x="1289271" y="3324227"/>
            <a:ext cx="236055" cy="369332"/>
          </a:xfrm>
          <a:prstGeom prst="rect">
            <a:avLst/>
          </a:prstGeom>
          <a:noFill/>
        </p:spPr>
        <p:txBody>
          <a:bodyPr wrap="square" rtlCol="0">
            <a:spAutoFit/>
          </a:bodyPr>
          <a:lstStyle/>
          <a:p>
            <a:r>
              <a:rPr lang="en-US" altLang="zh-CN" dirty="0" smtClean="0"/>
              <a:t>A</a:t>
            </a:r>
            <a:endParaRPr lang="zh-CN" altLang="en-US" dirty="0"/>
          </a:p>
        </p:txBody>
      </p:sp>
      <p:pic>
        <p:nvPicPr>
          <p:cNvPr id="7"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1725" y="2232052"/>
            <a:ext cx="621029" cy="621029"/>
          </a:xfrm>
          <a:prstGeom prst="rect">
            <a:avLst/>
          </a:prstGeom>
        </p:spPr>
      </p:pic>
      <p:sp>
        <p:nvSpPr>
          <p:cNvPr id="8" name="TextBox 10"/>
          <p:cNvSpPr txBox="1"/>
          <p:nvPr/>
        </p:nvSpPr>
        <p:spPr>
          <a:xfrm>
            <a:off x="2513407" y="2363692"/>
            <a:ext cx="236055" cy="369332"/>
          </a:xfrm>
          <a:prstGeom prst="rect">
            <a:avLst/>
          </a:prstGeom>
          <a:noFill/>
        </p:spPr>
        <p:txBody>
          <a:bodyPr wrap="square" rtlCol="0">
            <a:spAutoFit/>
          </a:bodyPr>
          <a:lstStyle/>
          <a:p>
            <a:r>
              <a:rPr lang="en-US" altLang="zh-CN" dirty="0"/>
              <a:t>B</a:t>
            </a:r>
            <a:endParaRPr lang="zh-CN" altLang="en-US" dirty="0"/>
          </a:p>
        </p:txBody>
      </p:sp>
      <p:pic>
        <p:nvPicPr>
          <p:cNvPr id="9"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5359" y="3192587"/>
            <a:ext cx="621029" cy="621029"/>
          </a:xfrm>
          <a:prstGeom prst="rect">
            <a:avLst/>
          </a:prstGeom>
        </p:spPr>
      </p:pic>
      <p:sp>
        <p:nvSpPr>
          <p:cNvPr id="10" name="TextBox 12"/>
          <p:cNvSpPr txBox="1"/>
          <p:nvPr/>
        </p:nvSpPr>
        <p:spPr>
          <a:xfrm>
            <a:off x="2517041" y="3324227"/>
            <a:ext cx="236055" cy="369332"/>
          </a:xfrm>
          <a:prstGeom prst="rect">
            <a:avLst/>
          </a:prstGeom>
          <a:noFill/>
        </p:spPr>
        <p:txBody>
          <a:bodyPr wrap="square" rtlCol="0">
            <a:spAutoFit/>
          </a:bodyPr>
          <a:lstStyle/>
          <a:p>
            <a:r>
              <a:rPr lang="en-US" altLang="zh-CN" dirty="0"/>
              <a:t>C</a:t>
            </a:r>
            <a:endParaRPr lang="zh-CN" altLang="en-US" dirty="0"/>
          </a:p>
        </p:txBody>
      </p:sp>
      <p:pic>
        <p:nvPicPr>
          <p:cNvPr id="11"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1725" y="4280328"/>
            <a:ext cx="621029" cy="621029"/>
          </a:xfrm>
          <a:prstGeom prst="rect">
            <a:avLst/>
          </a:prstGeom>
        </p:spPr>
      </p:pic>
      <p:sp>
        <p:nvSpPr>
          <p:cNvPr id="12" name="TextBox 14"/>
          <p:cNvSpPr txBox="1"/>
          <p:nvPr/>
        </p:nvSpPr>
        <p:spPr>
          <a:xfrm>
            <a:off x="2513407" y="4411968"/>
            <a:ext cx="236055" cy="369332"/>
          </a:xfrm>
          <a:prstGeom prst="rect">
            <a:avLst/>
          </a:prstGeom>
          <a:noFill/>
        </p:spPr>
        <p:txBody>
          <a:bodyPr wrap="square" rtlCol="0">
            <a:spAutoFit/>
          </a:bodyPr>
          <a:lstStyle/>
          <a:p>
            <a:r>
              <a:rPr lang="en-US" altLang="zh-CN" dirty="0"/>
              <a:t>D</a:t>
            </a:r>
            <a:endParaRPr lang="zh-CN" altLang="en-US" dirty="0"/>
          </a:p>
        </p:txBody>
      </p:sp>
      <p:cxnSp>
        <p:nvCxnSpPr>
          <p:cNvPr id="13" name="直接箭头连接符 12"/>
          <p:cNvCxnSpPr>
            <a:stCxn id="5" idx="3"/>
          </p:cNvCxnSpPr>
          <p:nvPr/>
        </p:nvCxnSpPr>
        <p:spPr>
          <a:xfrm flipV="1">
            <a:off x="1748618" y="2489409"/>
            <a:ext cx="496789" cy="101369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3"/>
          </p:cNvCxnSpPr>
          <p:nvPr/>
        </p:nvCxnSpPr>
        <p:spPr>
          <a:xfrm flipV="1">
            <a:off x="1748618" y="3449944"/>
            <a:ext cx="496789" cy="5315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3"/>
          </p:cNvCxnSpPr>
          <p:nvPr/>
        </p:nvCxnSpPr>
        <p:spPr>
          <a:xfrm>
            <a:off x="1748618" y="3503102"/>
            <a:ext cx="650922" cy="103954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436" y="2279929"/>
            <a:ext cx="457200" cy="457200"/>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5194" y="4376231"/>
            <a:ext cx="457200" cy="457200"/>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9981" y="3315174"/>
            <a:ext cx="457200" cy="457200"/>
          </a:xfrm>
          <a:prstGeom prst="rect">
            <a:avLst/>
          </a:prstGeom>
        </p:spPr>
      </p:pic>
      <p:sp>
        <p:nvSpPr>
          <p:cNvPr id="21" name="加号 20"/>
          <p:cNvSpPr/>
          <p:nvPr/>
        </p:nvSpPr>
        <p:spPr>
          <a:xfrm>
            <a:off x="3856069" y="3114809"/>
            <a:ext cx="723900" cy="723428"/>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22"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6674" y="3027116"/>
            <a:ext cx="722387" cy="722387"/>
          </a:xfrm>
          <a:prstGeom prst="rect">
            <a:avLst/>
          </a:prstGeom>
        </p:spPr>
      </p:pic>
      <p:sp>
        <p:nvSpPr>
          <p:cNvPr id="23" name="TextBox 26"/>
          <p:cNvSpPr txBox="1"/>
          <p:nvPr/>
        </p:nvSpPr>
        <p:spPr>
          <a:xfrm>
            <a:off x="7529702" y="3239416"/>
            <a:ext cx="286067" cy="369332"/>
          </a:xfrm>
          <a:prstGeom prst="rect">
            <a:avLst/>
          </a:prstGeom>
          <a:noFill/>
        </p:spPr>
        <p:txBody>
          <a:bodyPr wrap="square" rtlCol="0">
            <a:spAutoFit/>
          </a:bodyPr>
          <a:lstStyle/>
          <a:p>
            <a:r>
              <a:rPr lang="en-US" altLang="zh-CN" dirty="0"/>
              <a:t>B</a:t>
            </a:r>
            <a:endParaRPr lang="zh-CN" altLang="en-US" dirty="0"/>
          </a:p>
        </p:txBody>
      </p:sp>
      <p:pic>
        <p:nvPicPr>
          <p:cNvPr id="24"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2888" y="3065216"/>
            <a:ext cx="722387" cy="722387"/>
          </a:xfrm>
          <a:prstGeom prst="rect">
            <a:avLst/>
          </a:prstGeom>
        </p:spPr>
      </p:pic>
      <p:sp>
        <p:nvSpPr>
          <p:cNvPr id="25" name="TextBox 28"/>
          <p:cNvSpPr txBox="1"/>
          <p:nvPr/>
        </p:nvSpPr>
        <p:spPr>
          <a:xfrm>
            <a:off x="9105916" y="3277516"/>
            <a:ext cx="286067" cy="369332"/>
          </a:xfrm>
          <a:prstGeom prst="rect">
            <a:avLst/>
          </a:prstGeom>
          <a:noFill/>
        </p:spPr>
        <p:txBody>
          <a:bodyPr wrap="square" rtlCol="0">
            <a:spAutoFit/>
          </a:bodyPr>
          <a:lstStyle/>
          <a:p>
            <a:r>
              <a:rPr lang="en-US" altLang="zh-CN" dirty="0"/>
              <a:t>C</a:t>
            </a:r>
            <a:endParaRPr lang="zh-CN" altLang="en-US" dirty="0"/>
          </a:p>
        </p:txBody>
      </p:sp>
      <p:pic>
        <p:nvPicPr>
          <p:cNvPr id="26"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84572" y="3033567"/>
            <a:ext cx="722387" cy="722387"/>
          </a:xfrm>
          <a:prstGeom prst="rect">
            <a:avLst/>
          </a:prstGeom>
        </p:spPr>
      </p:pic>
      <p:sp>
        <p:nvSpPr>
          <p:cNvPr id="27" name="TextBox 30"/>
          <p:cNvSpPr txBox="1"/>
          <p:nvPr/>
        </p:nvSpPr>
        <p:spPr>
          <a:xfrm>
            <a:off x="10897600" y="3245867"/>
            <a:ext cx="286067" cy="369332"/>
          </a:xfrm>
          <a:prstGeom prst="rect">
            <a:avLst/>
          </a:prstGeom>
          <a:noFill/>
        </p:spPr>
        <p:txBody>
          <a:bodyPr wrap="square" rtlCol="0">
            <a:spAutoFit/>
          </a:bodyPr>
          <a:lstStyle/>
          <a:p>
            <a:r>
              <a:rPr lang="en-US" altLang="zh-CN" dirty="0"/>
              <a:t>D</a:t>
            </a:r>
            <a:endParaRPr lang="zh-CN" altLang="en-US" dirty="0"/>
          </a:p>
        </p:txBody>
      </p:sp>
      <p:sp>
        <p:nvSpPr>
          <p:cNvPr id="30" name="右箭头 29"/>
          <p:cNvSpPr/>
          <p:nvPr/>
        </p:nvSpPr>
        <p:spPr>
          <a:xfrm>
            <a:off x="6248400" y="3282077"/>
            <a:ext cx="681023" cy="42100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燕尾形 30"/>
          <p:cNvSpPr/>
          <p:nvPr/>
        </p:nvSpPr>
        <p:spPr>
          <a:xfrm>
            <a:off x="8410575" y="3324699"/>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10020100" y="3315174"/>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69528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hidden"/>
                                      </p:to>
                                    </p:set>
                                  </p:childTnLst>
                                </p:cTn>
                              </p:par>
                            </p:childTnLst>
                          </p:cTn>
                        </p:par>
                        <p:par>
                          <p:cTn id="33" fill="hold">
                            <p:stCondLst>
                              <p:cond delay="0"/>
                            </p:stCondLst>
                            <p:childTnLst>
                              <p:par>
                                <p:cTn id="34" presetID="10" presetClass="entr" presetSubtype="0"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par>
                                <p:cTn id="80" presetID="10" presetClass="entr" presetSubtype="0" fill="hold"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par>
                                <p:cTn id="96" presetID="10" presetClass="entr" presetSubtype="0" fill="hold"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500"/>
                                        <p:tgtEl>
                                          <p:spTgt spid="25"/>
                                        </p:tgtEl>
                                      </p:cBhvr>
                                    </p:animEffect>
                                  </p:childTnLst>
                                </p:cTn>
                              </p:par>
                              <p:par>
                                <p:cTn id="102" presetID="10" presetClass="entr" presetSubtype="0" fill="hold" nodeType="with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500"/>
                                        <p:tgtEl>
                                          <p:spTgt spid="2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21" grpId="0" animBg="1"/>
      <p:bldP spid="23" grpId="0"/>
      <p:bldP spid="25" grpId="0"/>
      <p:bldP spid="27" grpId="0"/>
      <p:bldP spid="30" grpId="0" animBg="1"/>
      <p:bldP spid="31"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数据集</a:t>
            </a:r>
            <a:endParaRPr lang="zh-CN" altLang="en-US" sz="4000" dirty="0">
              <a:latin typeface="Adobe 楷体 Std R" panose="02020400000000000000" pitchFamily="18" charset="-122"/>
              <a:ea typeface="Adobe 楷体 Std R" panose="02020400000000000000" pitchFamily="18"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63" y="1592556"/>
            <a:ext cx="5681319" cy="344658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3" name="文本框 2"/>
          <p:cNvSpPr txBox="1"/>
          <p:nvPr/>
        </p:nvSpPr>
        <p:spPr>
          <a:xfrm>
            <a:off x="6937513" y="2500240"/>
            <a:ext cx="4939748"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每个志愿者的关系强度主观意识排序表</a:t>
            </a: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根据主观意识排序表结果来作为用户之间的关系强度</a:t>
            </a:r>
            <a:endParaRPr lang="zh-CN" altLang="en-US" sz="20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32375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用户采集数据总览</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8724" y="1768082"/>
            <a:ext cx="4535792" cy="3022728"/>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8647" y="3840824"/>
            <a:ext cx="4023419" cy="2681274"/>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8648" y="959192"/>
            <a:ext cx="4023419" cy="2681274"/>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8131" y="1030738"/>
            <a:ext cx="8132769" cy="54198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884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4"/>
                                        </p:tgtEl>
                                        <p:attrNameLst>
                                          <p:attrName>style.visibility</p:attrName>
                                        </p:attrNameLst>
                                      </p:cBhvr>
                                      <p:to>
                                        <p:strVal val="hidden"/>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模型框架</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9299" y="1190793"/>
            <a:ext cx="6886576" cy="4492341"/>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379831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日常轨迹数据</a:t>
            </a:r>
            <a:endParaRPr lang="zh-CN" altLang="en-US" sz="4000" dirty="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8453" y="1774874"/>
            <a:ext cx="5667722" cy="382696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8039" y="1326921"/>
            <a:ext cx="9290322" cy="4622301"/>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501" y="1326921"/>
            <a:ext cx="5130799" cy="4924408"/>
          </a:xfrm>
          <a:prstGeom prst="rect">
            <a:avLst/>
          </a:prstGeom>
        </p:spPr>
      </p:pic>
    </p:spTree>
    <p:extLst>
      <p:ext uri="{BB962C8B-B14F-4D97-AF65-F5344CB8AC3E}">
        <p14:creationId xmlns:p14="http://schemas.microsoft.com/office/powerpoint/2010/main" val="191810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数据准备与处理</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853" y="4194313"/>
            <a:ext cx="6870353" cy="237491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5061" y="1545238"/>
            <a:ext cx="5847567" cy="1307292"/>
          </a:xfrm>
          <a:prstGeom prst="rect">
            <a:avLst/>
          </a:prstGeom>
        </p:spPr>
      </p:pic>
      <p:sp>
        <p:nvSpPr>
          <p:cNvPr id="5" name="下箭头 4"/>
          <p:cNvSpPr/>
          <p:nvPr/>
        </p:nvSpPr>
        <p:spPr>
          <a:xfrm rot="18780970">
            <a:off x="6630077" y="2577609"/>
            <a:ext cx="255010" cy="91524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5"/>
          <a:stretch>
            <a:fillRect/>
          </a:stretch>
        </p:blipFill>
        <p:spPr>
          <a:xfrm>
            <a:off x="7536214" y="1076325"/>
            <a:ext cx="4337733" cy="5093228"/>
          </a:xfrm>
          <a:prstGeom prst="rect">
            <a:avLst/>
          </a:prstGeom>
        </p:spPr>
      </p:pic>
      <p:sp>
        <p:nvSpPr>
          <p:cNvPr id="8" name="下箭头 7"/>
          <p:cNvSpPr/>
          <p:nvPr/>
        </p:nvSpPr>
        <p:spPr>
          <a:xfrm rot="3921000">
            <a:off x="6437596" y="3298004"/>
            <a:ext cx="255010" cy="91524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215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6675" y="1232677"/>
            <a:ext cx="5131825" cy="2402533"/>
          </a:xfrm>
          <a:prstGeom prst="rect">
            <a:avLst/>
          </a:prstGeom>
        </p:spPr>
      </p:pic>
      <p:sp>
        <p:nvSpPr>
          <p:cNvPr id="3"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数据准备与处理</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58099" y="3905862"/>
            <a:ext cx="6651001" cy="258485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4193" y="1490108"/>
            <a:ext cx="2413239" cy="4290203"/>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397" y="1490108"/>
            <a:ext cx="2413239" cy="4290203"/>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59139" y="1490108"/>
            <a:ext cx="2413239" cy="4290203"/>
          </a:xfrm>
          <a:prstGeom prst="rect">
            <a:avLst/>
          </a:prstGeom>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4852" y="2199816"/>
            <a:ext cx="10091919" cy="3183492"/>
          </a:xfrm>
          <a:prstGeom prst="rect">
            <a:avLst/>
          </a:prstGeom>
        </p:spPr>
      </p:pic>
      <p:sp>
        <p:nvSpPr>
          <p:cNvPr id="9" name="文本框 8"/>
          <p:cNvSpPr txBox="1"/>
          <p:nvPr/>
        </p:nvSpPr>
        <p:spPr>
          <a:xfrm>
            <a:off x="1935921" y="5897074"/>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0" name="文本框 9"/>
          <p:cNvSpPr txBox="1"/>
          <p:nvPr/>
        </p:nvSpPr>
        <p:spPr>
          <a:xfrm>
            <a:off x="5378174" y="5941560"/>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1" name="文本框 10"/>
          <p:cNvSpPr txBox="1"/>
          <p:nvPr/>
        </p:nvSpPr>
        <p:spPr>
          <a:xfrm>
            <a:off x="8773500" y="5941560"/>
            <a:ext cx="1669774" cy="307777"/>
          </a:xfrm>
          <a:prstGeom prst="rect">
            <a:avLst/>
          </a:prstGeom>
          <a:noFill/>
        </p:spPr>
        <p:txBody>
          <a:bodyPr wrap="square" rtlCol="0">
            <a:spAutoFit/>
          </a:bodyPr>
          <a:lstStyle/>
          <a:p>
            <a:pPr algn="ctr"/>
            <a:r>
              <a:rPr lang="zh-CN" altLang="en-US" sz="1400" dirty="0" smtClean="0"/>
              <a:t>反地理编码标签</a:t>
            </a:r>
            <a:endParaRPr lang="zh-CN" altLang="en-US" sz="1400" dirty="0"/>
          </a:p>
        </p:txBody>
      </p:sp>
    </p:spTree>
    <p:extLst>
      <p:ext uri="{BB962C8B-B14F-4D97-AF65-F5344CB8AC3E}">
        <p14:creationId xmlns:p14="http://schemas.microsoft.com/office/powerpoint/2010/main" val="418723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6"/>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5"/>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7"/>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9"/>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0"/>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1"/>
                                        </p:tgtEl>
                                        <p:attrNameLst>
                                          <p:attrName>style.visibility</p:attrName>
                                        </p:attrNameLst>
                                      </p:cBhvr>
                                      <p:to>
                                        <p:strVal val="hidden"/>
                                      </p:to>
                                    </p:set>
                                  </p:childTnLst>
                                </p:cTn>
                              </p:par>
                            </p:childTnLst>
                          </p:cTn>
                        </p:par>
                        <p:par>
                          <p:cTn id="56" fill="hold">
                            <p:stCondLst>
                              <p:cond delay="0"/>
                            </p:stCondLst>
                            <p:childTnLst>
                              <p:par>
                                <p:cTn id="57" presetID="2" presetClass="entr" presetSubtype="4"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fill="hold"/>
                                        <p:tgtEl>
                                          <p:spTgt spid="8"/>
                                        </p:tgtEl>
                                        <p:attrNameLst>
                                          <p:attrName>ppt_x</p:attrName>
                                        </p:attrNameLst>
                                      </p:cBhvr>
                                      <p:tavLst>
                                        <p:tav tm="0">
                                          <p:val>
                                            <p:strVal val="#ppt_x"/>
                                          </p:val>
                                        </p:tav>
                                        <p:tav tm="100000">
                                          <p:val>
                                            <p:strVal val="#ppt_x"/>
                                          </p:val>
                                        </p:tav>
                                      </p:tavLst>
                                    </p:anim>
                                    <p:anim calcmode="lin" valueType="num">
                                      <p:cBhvr additive="base">
                                        <p:cTn id="6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数据准备与处理</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200" y="2209801"/>
            <a:ext cx="6100562" cy="22606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8901" y="441907"/>
            <a:ext cx="5435600" cy="2272857"/>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8900" y="4203274"/>
            <a:ext cx="5435600" cy="2276523"/>
          </a:xfrm>
          <a:prstGeom prst="rect">
            <a:avLst/>
          </a:prstGeom>
        </p:spPr>
      </p:pic>
    </p:spTree>
    <p:extLst>
      <p:ext uri="{BB962C8B-B14F-4D97-AF65-F5344CB8AC3E}">
        <p14:creationId xmlns:p14="http://schemas.microsoft.com/office/powerpoint/2010/main" val="35544554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基于空间轨迹的度量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采用加权</a:t>
            </a:r>
            <a:r>
              <a:rPr lang="en-US" altLang="zh-CN" sz="2000" dirty="0" smtClean="0">
                <a:latin typeface="Adobe 楷体 Std R" panose="02020400000000000000" pitchFamily="18" charset="-122"/>
                <a:ea typeface="Adobe 楷体 Std R" panose="02020400000000000000" pitchFamily="18" charset="-122"/>
              </a:rPr>
              <a:t>DTW</a:t>
            </a:r>
            <a:r>
              <a:rPr lang="zh-CN" altLang="en-US" sz="2000" dirty="0" smtClean="0">
                <a:latin typeface="Adobe 楷体 Std R" panose="02020400000000000000" pitchFamily="18" charset="-122"/>
                <a:ea typeface="Adobe 楷体 Std R" panose="02020400000000000000" pitchFamily="18" charset="-122"/>
              </a:rPr>
              <a:t>计算空间轨迹相似度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8" name="Picture 2" descr="E:\dalunwen\nudtpaper-master\figures\figure2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866" y="1973320"/>
            <a:ext cx="5821363" cy="284003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149" y="5286039"/>
            <a:ext cx="6345532" cy="77809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6102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基于语义轨迹的度量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采用快速语义轨迹变换计算用户语义轨迹之间的关系强度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823196" y="2075724"/>
            <a:ext cx="8386581" cy="38124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77606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文本框 6"/>
          <p:cNvSpPr txBox="1"/>
          <p:nvPr/>
        </p:nvSpPr>
        <p:spPr>
          <a:xfrm>
            <a:off x="2831123" y="536331"/>
            <a:ext cx="6453554" cy="830997"/>
          </a:xfrm>
          <a:prstGeom prst="rect">
            <a:avLst/>
          </a:prstGeom>
          <a:noFill/>
        </p:spPr>
        <p:txBody>
          <a:bodyPr wrap="square" rtlCol="0">
            <a:spAutoFit/>
          </a:bodyPr>
          <a:lstStyle/>
          <a:p>
            <a:pPr algn="ctr"/>
            <a:r>
              <a:rPr lang="zh-CN" altLang="en-US" sz="4800" dirty="0" smtClean="0">
                <a:latin typeface="Adobe 楷体 Std R" panose="02020400000000000000" pitchFamily="18" charset="-122"/>
                <a:ea typeface="Adobe 楷体 Std R" panose="02020400000000000000" pitchFamily="18" charset="-122"/>
              </a:rPr>
              <a:t>主要内容</a:t>
            </a:r>
            <a:endParaRPr lang="zh-CN" altLang="en-US" sz="4800" dirty="0">
              <a:latin typeface="Adobe 楷体 Std R" panose="02020400000000000000" pitchFamily="18" charset="-122"/>
              <a:ea typeface="Adobe 楷体 Std R" panose="02020400000000000000" pitchFamily="18" charset="-122"/>
            </a:endParaRPr>
          </a:p>
        </p:txBody>
      </p:sp>
      <p:sp>
        <p:nvSpPr>
          <p:cNvPr id="9" name="文本框 8"/>
          <p:cNvSpPr txBox="1"/>
          <p:nvPr/>
        </p:nvSpPr>
        <p:spPr>
          <a:xfrm>
            <a:off x="1072662" y="1608992"/>
            <a:ext cx="10805746" cy="3108543"/>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2800" dirty="0" smtClean="0">
                <a:latin typeface="Adobe 楷体 Std R" panose="02020400000000000000" pitchFamily="18" charset="-122"/>
                <a:ea typeface="Adobe 楷体 Std R" panose="02020400000000000000" pitchFamily="18" charset="-122"/>
              </a:rPr>
              <a:t> </a:t>
            </a:r>
            <a:r>
              <a:rPr lang="zh-CN" altLang="en-US" sz="2800" dirty="0" smtClean="0">
                <a:latin typeface="Adobe 楷体 Std R" panose="02020400000000000000" pitchFamily="18" charset="-122"/>
                <a:ea typeface="Adobe 楷体 Std R" panose="02020400000000000000" pitchFamily="18" charset="-122"/>
              </a:rPr>
              <a:t>研究背景</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相关工作</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研究内容</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总结展望</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buFont typeface="Wingdings" panose="05000000000000000000" pitchFamily="2" charset="2"/>
              <a:buChar char="u"/>
            </a:pPr>
            <a:endParaRPr lang="zh-CN" altLang="en-US" sz="28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1416060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基于用户运动模式的度量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通过语义轨迹挖掘出用户的加权轨迹运动模式，根据此计算用户之间的关系强度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2123297" y="1808922"/>
            <a:ext cx="7045107" cy="481415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278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a:t>
            </a:r>
            <a:r>
              <a:rPr lang="en-US" altLang="zh-CN" sz="4000" dirty="0" smtClean="0">
                <a:latin typeface="Adobe 楷体 Std R" panose="02020400000000000000" pitchFamily="18" charset="-122"/>
                <a:ea typeface="Adobe 楷体 Std R" panose="02020400000000000000" pitchFamily="18" charset="-122"/>
              </a:rPr>
              <a:t>WiFi &amp; </a:t>
            </a:r>
            <a:r>
              <a:rPr lang="zh-CN" altLang="en-US" sz="4000" dirty="0" smtClean="0">
                <a:latin typeface="Adobe 楷体 Std R" panose="02020400000000000000" pitchFamily="18" charset="-122"/>
                <a:ea typeface="Adobe 楷体 Std R" panose="02020400000000000000" pitchFamily="18" charset="-122"/>
              </a:rPr>
              <a:t>蓝牙感知数据的度量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774579" y="2116719"/>
            <a:ext cx="4522977" cy="2178000"/>
          </a:xfrm>
          <a:prstGeom prst="rect">
            <a:avLst/>
          </a:prstGeom>
        </p:spPr>
      </p:pic>
      <p:pic>
        <p:nvPicPr>
          <p:cNvPr id="5" name="图片 4"/>
          <p:cNvPicPr>
            <a:picLocks noChangeAspect="1"/>
          </p:cNvPicPr>
          <p:nvPr/>
        </p:nvPicPr>
        <p:blipFill>
          <a:blip r:embed="rId4"/>
          <a:stretch>
            <a:fillRect/>
          </a:stretch>
        </p:blipFill>
        <p:spPr>
          <a:xfrm>
            <a:off x="7132875" y="2116719"/>
            <a:ext cx="4686408" cy="2228400"/>
          </a:xfrm>
          <a:prstGeom prst="rect">
            <a:avLst/>
          </a:prstGeom>
        </p:spPr>
      </p:pic>
      <p:sp>
        <p:nvSpPr>
          <p:cNvPr id="6" name="右箭头 5"/>
          <p:cNvSpPr/>
          <p:nvPr/>
        </p:nvSpPr>
        <p:spPr>
          <a:xfrm>
            <a:off x="5458239" y="2957871"/>
            <a:ext cx="755374"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6"/>
          <a:stretch>
            <a:fillRect/>
          </a:stretch>
        </p:blipFill>
        <p:spPr>
          <a:xfrm>
            <a:off x="2685361" y="4417573"/>
            <a:ext cx="6790718" cy="2253816"/>
          </a:xfrm>
          <a:prstGeom prst="rect">
            <a:avLst/>
          </a:prstGeom>
        </p:spPr>
      </p:pic>
    </p:spTree>
    <p:extLst>
      <p:ext uri="{BB962C8B-B14F-4D97-AF65-F5344CB8AC3E}">
        <p14:creationId xmlns:p14="http://schemas.microsoft.com/office/powerpoint/2010/main" val="12239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a:t>
            </a:r>
            <a:r>
              <a:rPr lang="en-US" altLang="zh-CN" sz="4000" dirty="0" smtClean="0">
                <a:latin typeface="Adobe 楷体 Std R" panose="02020400000000000000" pitchFamily="18" charset="-122"/>
                <a:ea typeface="Adobe 楷体 Std R" panose="02020400000000000000" pitchFamily="18" charset="-122"/>
              </a:rPr>
              <a:t>WiFi &amp; </a:t>
            </a:r>
            <a:r>
              <a:rPr lang="zh-CN" altLang="en-US" sz="4000" dirty="0" smtClean="0">
                <a:latin typeface="Adobe 楷体 Std R" panose="02020400000000000000" pitchFamily="18" charset="-122"/>
                <a:ea typeface="Adobe 楷体 Std R" panose="02020400000000000000" pitchFamily="18" charset="-122"/>
              </a:rPr>
              <a:t>蓝牙感知数据的度量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9" name="图片 8"/>
          <p:cNvPicPr>
            <a:picLocks noChangeAspect="1"/>
          </p:cNvPicPr>
          <p:nvPr/>
        </p:nvPicPr>
        <p:blipFill>
          <a:blip r:embed="rId3"/>
          <a:stretch>
            <a:fillRect/>
          </a:stretch>
        </p:blipFill>
        <p:spPr>
          <a:xfrm>
            <a:off x="288710" y="2076828"/>
            <a:ext cx="4967070" cy="2361600"/>
          </a:xfrm>
          <a:prstGeom prst="rect">
            <a:avLst/>
          </a:prstGeom>
        </p:spPr>
      </p:pic>
      <p:pic>
        <p:nvPicPr>
          <p:cNvPr id="10" name="图片 9"/>
          <p:cNvPicPr>
            <a:picLocks noChangeAspect="1"/>
          </p:cNvPicPr>
          <p:nvPr/>
        </p:nvPicPr>
        <p:blipFill>
          <a:blip r:embed="rId4"/>
          <a:stretch>
            <a:fillRect/>
          </a:stretch>
        </p:blipFill>
        <p:spPr>
          <a:xfrm>
            <a:off x="6577468" y="1964696"/>
            <a:ext cx="5302475" cy="2224800"/>
          </a:xfrm>
          <a:prstGeom prst="rect">
            <a:avLst/>
          </a:prstGeom>
        </p:spPr>
      </p:pic>
      <p:sp>
        <p:nvSpPr>
          <p:cNvPr id="11" name="右箭头 10"/>
          <p:cNvSpPr/>
          <p:nvPr/>
        </p:nvSpPr>
        <p:spPr>
          <a:xfrm>
            <a:off x="5623311" y="3036333"/>
            <a:ext cx="755374"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6"/>
          <a:stretch>
            <a:fillRect/>
          </a:stretch>
        </p:blipFill>
        <p:spPr>
          <a:xfrm>
            <a:off x="2700641" y="4382402"/>
            <a:ext cx="6790718" cy="2253816"/>
          </a:xfrm>
          <a:prstGeom prst="rect">
            <a:avLst/>
          </a:prstGeom>
        </p:spPr>
      </p:pic>
    </p:spTree>
    <p:extLst>
      <p:ext uri="{BB962C8B-B14F-4D97-AF65-F5344CB8AC3E}">
        <p14:creationId xmlns:p14="http://schemas.microsoft.com/office/powerpoint/2010/main" val="393466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计算结果的融合</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5046" y="1239115"/>
            <a:ext cx="6901908" cy="2705548"/>
          </a:xfrm>
          <a:prstGeom prst="rect">
            <a:avLst/>
          </a:prstGeom>
        </p:spPr>
      </p:pic>
      <p:pic>
        <p:nvPicPr>
          <p:cNvPr id="4" name="图片 3"/>
          <p:cNvPicPr>
            <a:picLocks noChangeAspect="1"/>
          </p:cNvPicPr>
          <p:nvPr/>
        </p:nvPicPr>
        <p:blipFill>
          <a:blip r:embed="rId3"/>
          <a:stretch>
            <a:fillRect/>
          </a:stretch>
        </p:blipFill>
        <p:spPr>
          <a:xfrm>
            <a:off x="3292519" y="4391552"/>
            <a:ext cx="4811830" cy="2177616"/>
          </a:xfrm>
          <a:prstGeom prst="rect">
            <a:avLst/>
          </a:prstGeom>
        </p:spPr>
      </p:pic>
    </p:spTree>
    <p:extLst>
      <p:ext uri="{BB962C8B-B14F-4D97-AF65-F5344CB8AC3E}">
        <p14:creationId xmlns:p14="http://schemas.microsoft.com/office/powerpoint/2010/main" val="12483516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093659" y="1076325"/>
            <a:ext cx="3805220" cy="5626943"/>
          </a:xfrm>
          <a:prstGeom prst="rect">
            <a:avLst/>
          </a:prstGeom>
        </p:spPr>
      </p:pic>
      <p:pic>
        <p:nvPicPr>
          <p:cNvPr id="6" name="图片 5"/>
          <p:cNvPicPr>
            <a:picLocks noChangeAspect="1"/>
          </p:cNvPicPr>
          <p:nvPr/>
        </p:nvPicPr>
        <p:blipFill>
          <a:blip r:embed="rId4"/>
          <a:stretch>
            <a:fillRect/>
          </a:stretch>
        </p:blipFill>
        <p:spPr>
          <a:xfrm>
            <a:off x="5352833" y="1986416"/>
            <a:ext cx="6696601" cy="3806760"/>
          </a:xfrm>
          <a:prstGeom prst="rect">
            <a:avLst/>
          </a:prstGeom>
        </p:spPr>
      </p:pic>
      <p:sp>
        <p:nvSpPr>
          <p:cNvPr id="8" name="右箭头 7"/>
          <p:cNvSpPr/>
          <p:nvPr/>
        </p:nvSpPr>
        <p:spPr>
          <a:xfrm>
            <a:off x="4521192" y="3577646"/>
            <a:ext cx="755374" cy="44259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8230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我们采用基于序列熵的计算序列</a:t>
            </a:r>
            <a:r>
              <a:rPr lang="en-US" altLang="zh-CN" sz="2000" dirty="0" err="1" smtClean="0">
                <a:latin typeface="Adobe 楷体 Std R" panose="02020400000000000000" pitchFamily="18" charset="-122"/>
                <a:ea typeface="Adobe 楷体 Std R" panose="02020400000000000000" pitchFamily="18" charset="-122"/>
              </a:rPr>
              <a:t>rsq_t</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和序列</a:t>
            </a:r>
            <a:r>
              <a:rPr lang="en-US" altLang="zh-CN" sz="2000" dirty="0" err="1" smtClean="0">
                <a:latin typeface="Adobe 楷体 Std R" panose="02020400000000000000" pitchFamily="18" charset="-122"/>
                <a:ea typeface="Adobe 楷体 Std R" panose="02020400000000000000" pitchFamily="18" charset="-122"/>
              </a:rPr>
              <a:t>rsq_m</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的全局一致性度量方法</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762" y="2381042"/>
            <a:ext cx="7026551" cy="69718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9641243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a:t>
            </a:r>
            <a:r>
              <a:rPr lang="zh-CN" altLang="en-US" sz="4000" dirty="0" smtClean="0">
                <a:latin typeface="Adobe 楷体 Std R" panose="02020400000000000000" pitchFamily="18" charset="-122"/>
                <a:ea typeface="Adobe 楷体 Std R" panose="02020400000000000000" pitchFamily="18" charset="-122"/>
              </a:rPr>
              <a:t>结果</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2"/>
          <a:stretch>
            <a:fillRect/>
          </a:stretch>
        </p:blipFill>
        <p:spPr>
          <a:xfrm>
            <a:off x="1524001" y="1076325"/>
            <a:ext cx="2878583" cy="2160000"/>
          </a:xfrm>
          <a:prstGeom prst="rect">
            <a:avLst/>
          </a:prstGeom>
        </p:spPr>
      </p:pic>
      <p:pic>
        <p:nvPicPr>
          <p:cNvPr id="5" name="图片 4"/>
          <p:cNvPicPr>
            <a:picLocks noChangeAspect="1"/>
          </p:cNvPicPr>
          <p:nvPr/>
        </p:nvPicPr>
        <p:blipFill>
          <a:blip r:embed="rId3"/>
          <a:stretch>
            <a:fillRect/>
          </a:stretch>
        </p:blipFill>
        <p:spPr>
          <a:xfrm>
            <a:off x="6438900"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pic>
        <p:nvPicPr>
          <p:cNvPr id="8" name="图片 7"/>
          <p:cNvPicPr>
            <a:picLocks noChangeAspect="1"/>
          </p:cNvPicPr>
          <p:nvPr/>
        </p:nvPicPr>
        <p:blipFill>
          <a:blip r:embed="rId5"/>
          <a:stretch>
            <a:fillRect/>
          </a:stretch>
        </p:blipFill>
        <p:spPr>
          <a:xfrm>
            <a:off x="6438900"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403816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a:t>均</a:t>
            </a:r>
            <a:r>
              <a:rPr lang="zh-CN" altLang="en-US" sz="1200" dirty="0" smtClean="0"/>
              <a:t>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均值滤波</a:t>
            </a:r>
            <a:endParaRPr lang="zh-CN" altLang="en-US" sz="1200" dirty="0"/>
          </a:p>
        </p:txBody>
      </p:sp>
      <p:pic>
        <p:nvPicPr>
          <p:cNvPr id="3" name="图片 2"/>
          <p:cNvPicPr>
            <a:picLocks noChangeAspect="1"/>
          </p:cNvPicPr>
          <p:nvPr/>
        </p:nvPicPr>
        <p:blipFill>
          <a:blip r:embed="rId5"/>
          <a:stretch>
            <a:fillRect/>
          </a:stretch>
        </p:blipFill>
        <p:spPr>
          <a:xfrm>
            <a:off x="6676350" y="1076325"/>
            <a:ext cx="2878583" cy="2160000"/>
          </a:xfrm>
          <a:prstGeom prst="rect">
            <a:avLst/>
          </a:prstGeom>
        </p:spPr>
      </p:pic>
      <p:pic>
        <p:nvPicPr>
          <p:cNvPr id="6" name="图片 5"/>
          <p:cNvPicPr>
            <a:picLocks noChangeAspect="1"/>
          </p:cNvPicPr>
          <p:nvPr/>
        </p:nvPicPr>
        <p:blipFill>
          <a:blip r:embed="rId6"/>
          <a:stretch>
            <a:fillRect/>
          </a:stretch>
        </p:blipFill>
        <p:spPr>
          <a:xfrm>
            <a:off x="6676349" y="3629024"/>
            <a:ext cx="2878583" cy="2160000"/>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67850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248525" y="3236325"/>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5" name="图片 4"/>
          <p:cNvPicPr>
            <a:picLocks noChangeAspect="1"/>
          </p:cNvPicPr>
          <p:nvPr/>
        </p:nvPicPr>
        <p:blipFill>
          <a:blip r:embed="rId5"/>
          <a:stretch>
            <a:fillRect/>
          </a:stretch>
        </p:blipFill>
        <p:spPr>
          <a:xfrm>
            <a:off x="6743025" y="1076325"/>
            <a:ext cx="2878583" cy="2160000"/>
          </a:xfrm>
          <a:prstGeom prst="rect">
            <a:avLst/>
          </a:prstGeom>
        </p:spPr>
      </p:pic>
      <p:pic>
        <p:nvPicPr>
          <p:cNvPr id="8" name="图片 7"/>
          <p:cNvPicPr>
            <a:picLocks noChangeAspect="1"/>
          </p:cNvPicPr>
          <p:nvPr/>
        </p:nvPicPr>
        <p:blipFill>
          <a:blip r:embed="rId6"/>
          <a:stretch>
            <a:fillRect/>
          </a:stretch>
        </p:blipFill>
        <p:spPr>
          <a:xfrm>
            <a:off x="6743024" y="3637773"/>
            <a:ext cx="2878583" cy="2160000"/>
          </a:xfrm>
          <a:prstGeom prst="rect">
            <a:avLst/>
          </a:prstGeom>
        </p:spPr>
      </p:pic>
      <p:sp>
        <p:nvSpPr>
          <p:cNvPr id="13" name="文本框 12"/>
          <p:cNvSpPr txBox="1"/>
          <p:nvPr/>
        </p:nvSpPr>
        <p:spPr>
          <a:xfrm>
            <a:off x="7315540" y="5797773"/>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0411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p:txBody>
      </p:sp>
      <p:pic>
        <p:nvPicPr>
          <p:cNvPr id="3" name="图片 2"/>
          <p:cNvPicPr>
            <a:picLocks noChangeAspect="1"/>
          </p:cNvPicPr>
          <p:nvPr/>
        </p:nvPicPr>
        <p:blipFill>
          <a:blip r:embed="rId3"/>
          <a:stretch>
            <a:fillRect/>
          </a:stretch>
        </p:blipFill>
        <p:spPr>
          <a:xfrm>
            <a:off x="1656675" y="1209674"/>
            <a:ext cx="2878583" cy="2160000"/>
          </a:xfrm>
          <a:prstGeom prst="rect">
            <a:avLst/>
          </a:prstGeom>
        </p:spPr>
      </p:pic>
      <p:pic>
        <p:nvPicPr>
          <p:cNvPr id="4" name="图片 3"/>
          <p:cNvPicPr>
            <a:picLocks noChangeAspect="1"/>
          </p:cNvPicPr>
          <p:nvPr/>
        </p:nvPicPr>
        <p:blipFill>
          <a:blip r:embed="rId4"/>
          <a:stretch>
            <a:fillRect/>
          </a:stretch>
        </p:blipFill>
        <p:spPr>
          <a:xfrm>
            <a:off x="6342975" y="1209674"/>
            <a:ext cx="2878583" cy="2160000"/>
          </a:xfrm>
          <a:prstGeom prst="rect">
            <a:avLst/>
          </a:prstGeom>
        </p:spPr>
      </p:pic>
      <p:pic>
        <p:nvPicPr>
          <p:cNvPr id="5" name="图片 4"/>
          <p:cNvPicPr>
            <a:picLocks noChangeAspect="1"/>
          </p:cNvPicPr>
          <p:nvPr/>
        </p:nvPicPr>
        <p:blipFill>
          <a:blip r:embed="rId5"/>
          <a:stretch>
            <a:fillRect/>
          </a:stretch>
        </p:blipFill>
        <p:spPr>
          <a:xfrm>
            <a:off x="1656674" y="3629024"/>
            <a:ext cx="2878583" cy="2160000"/>
          </a:xfrm>
          <a:prstGeom prst="rect">
            <a:avLst/>
          </a:prstGeom>
        </p:spPr>
      </p:pic>
      <p:pic>
        <p:nvPicPr>
          <p:cNvPr id="6" name="图片 5"/>
          <p:cNvPicPr>
            <a:picLocks noChangeAspect="1"/>
          </p:cNvPicPr>
          <p:nvPr/>
        </p:nvPicPr>
        <p:blipFill>
          <a:blip r:embed="rId6"/>
          <a:stretch>
            <a:fillRect/>
          </a:stretch>
        </p:blipFill>
        <p:spPr>
          <a:xfrm>
            <a:off x="6342975" y="3714749"/>
            <a:ext cx="2878583" cy="2160000"/>
          </a:xfrm>
          <a:prstGeom prst="rect">
            <a:avLst/>
          </a:prstGeom>
        </p:spPr>
      </p:pic>
      <p:sp>
        <p:nvSpPr>
          <p:cNvPr id="9" name="文本框 8"/>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229188" y="576919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2" name="文本框 11"/>
          <p:cNvSpPr txBox="1"/>
          <p:nvPr/>
        </p:nvSpPr>
        <p:spPr>
          <a:xfrm>
            <a:off x="6915491" y="3352025"/>
            <a:ext cx="1733550" cy="276999"/>
          </a:xfrm>
          <a:prstGeom prst="rect">
            <a:avLst/>
          </a:prstGeom>
          <a:noFill/>
        </p:spPr>
        <p:txBody>
          <a:bodyPr wrap="square" rtlCol="0">
            <a:spAutoFit/>
          </a:bodyPr>
          <a:lstStyle/>
          <a:p>
            <a:pPr algn="ctr"/>
            <a:r>
              <a:rPr lang="en-US" altLang="zh-CN" sz="1200" dirty="0" smtClean="0"/>
              <a:t>K-means k=5</a:t>
            </a:r>
            <a:endParaRPr lang="zh-CN" altLang="en-US" sz="1200" dirty="0"/>
          </a:p>
        </p:txBody>
      </p:sp>
      <p:sp>
        <p:nvSpPr>
          <p:cNvPr id="13" name="文本框 12"/>
          <p:cNvSpPr txBox="1"/>
          <p:nvPr/>
        </p:nvSpPr>
        <p:spPr>
          <a:xfrm>
            <a:off x="6915491" y="5884274"/>
            <a:ext cx="1733550" cy="276999"/>
          </a:xfrm>
          <a:prstGeom prst="rect">
            <a:avLst/>
          </a:prstGeom>
          <a:noFill/>
        </p:spPr>
        <p:txBody>
          <a:bodyPr wrap="square" rtlCol="0">
            <a:spAutoFit/>
          </a:bodyPr>
          <a:lstStyle/>
          <a:p>
            <a:pPr algn="ctr"/>
            <a:r>
              <a:rPr lang="en-US" altLang="zh-CN" sz="1200" dirty="0" smtClean="0"/>
              <a:t>DJ-Cluster </a:t>
            </a:r>
            <a:r>
              <a:rPr lang="zh-CN" altLang="en-US" sz="1200" dirty="0" smtClean="0"/>
              <a:t>聚类结果</a:t>
            </a:r>
            <a:endParaRPr lang="zh-CN" altLang="en-US" sz="1200" dirty="0"/>
          </a:p>
        </p:txBody>
      </p:sp>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74641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sz="2000" dirty="0" smtClean="0">
                <a:latin typeface="Adobe 黑体 Std R" panose="020B0400000000000000" pitchFamily="34" charset="-122"/>
                <a:ea typeface="Adobe 黑体 Std R" panose="020B0400000000000000" pitchFamily="34" charset="-122"/>
              </a:rPr>
              <a:t>丰富的传感器支持</a:t>
            </a:r>
            <a:endParaRPr lang="en-US" altLang="zh-CN" sz="2000" dirty="0" smtClean="0">
              <a:latin typeface="Adobe 黑体 Std R" panose="020B0400000000000000" pitchFamily="34" charset="-122"/>
              <a:ea typeface="Adobe 黑体 Std R" panose="020B0400000000000000" pitchFamily="34" charset="-122"/>
            </a:endParaRPr>
          </a:p>
          <a:p>
            <a:pPr lvl="1"/>
            <a:r>
              <a:rPr lang="zh-CN" altLang="en-US" sz="1600" spc="80" dirty="0" smtClean="0">
                <a:latin typeface="楷体"/>
                <a:cs typeface="楷体"/>
              </a:rPr>
              <a:t>越来越多的传感器被集成到智能手机中，从早期</a:t>
            </a:r>
            <a:r>
              <a:rPr lang="zh-CN" altLang="en-US" sz="1600" spc="-5" dirty="0" smtClean="0">
                <a:latin typeface="楷体"/>
                <a:cs typeface="楷体"/>
              </a:rPr>
              <a:t>简</a:t>
            </a:r>
            <a:r>
              <a:rPr lang="zh-CN" altLang="en-US" sz="1600" spc="-5" dirty="0" smtClean="0">
                <a:latin typeface="Times New Roman"/>
                <a:cs typeface="Times New Roman"/>
              </a:rPr>
              <a:t> </a:t>
            </a:r>
            <a:r>
              <a:rPr lang="zh-CN" altLang="en-US" sz="1600" spc="25" dirty="0" smtClean="0">
                <a:latin typeface="楷体"/>
                <a:cs typeface="楷体"/>
              </a:rPr>
              <a:t>单的麦克风、相机</a:t>
            </a:r>
            <a:r>
              <a:rPr lang="zh-CN" altLang="en-US" sz="1600" spc="-5" dirty="0" smtClean="0">
                <a:latin typeface="楷体"/>
                <a:cs typeface="楷体"/>
              </a:rPr>
              <a:t>、</a:t>
            </a:r>
            <a:r>
              <a:rPr lang="en-US" altLang="zh-CN" sz="1600" spc="-5" dirty="0" smtClean="0">
                <a:latin typeface="Arial"/>
                <a:cs typeface="Arial"/>
              </a:rPr>
              <a:t>GPS</a:t>
            </a:r>
            <a:r>
              <a:rPr lang="zh-CN" altLang="en-US" sz="1600" spc="25" dirty="0" smtClean="0">
                <a:latin typeface="楷体"/>
                <a:cs typeface="楷体"/>
              </a:rPr>
              <a:t>、加速度传感器、陀螺仪</a:t>
            </a:r>
            <a:r>
              <a:rPr lang="zh-CN" altLang="en-US" sz="1600" spc="-5" dirty="0" smtClean="0">
                <a:latin typeface="楷体"/>
                <a:cs typeface="楷体"/>
              </a:rPr>
              <a:t>到</a:t>
            </a:r>
            <a:r>
              <a:rPr lang="zh-CN" altLang="en-US" sz="1600" spc="-5" dirty="0" smtClean="0">
                <a:latin typeface="Times New Roman"/>
                <a:cs typeface="Times New Roman"/>
              </a:rPr>
              <a:t> </a:t>
            </a:r>
            <a:r>
              <a:rPr lang="zh-CN" altLang="en-US" sz="1600" spc="25" dirty="0" smtClean="0">
                <a:latin typeface="楷体"/>
                <a:cs typeface="楷体"/>
              </a:rPr>
              <a:t>现在先进的压力计、光传感器、旨纹传感器、心率传感器等。</a:t>
            </a:r>
            <a:endParaRPr lang="zh-CN" altLang="en-US" sz="16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object 8"/>
          <p:cNvSpPr/>
          <p:nvPr/>
        </p:nvSpPr>
        <p:spPr>
          <a:xfrm>
            <a:off x="2981657" y="2587976"/>
            <a:ext cx="5731519" cy="3065478"/>
          </a:xfrm>
          <a:prstGeom prst="rect">
            <a:avLst/>
          </a:prstGeom>
          <a:blipFill>
            <a:blip r:embed="rId4" cstate="print"/>
            <a:stretch>
              <a:fillRect/>
            </a:stretch>
          </a:blipFill>
        </p:spPr>
        <p:txBody>
          <a:bodyPr wrap="square" lIns="0" tIns="0" rIns="0" bIns="0" rtlCol="0"/>
          <a:lstStyle/>
          <a:p>
            <a:pPr algn="ctr"/>
            <a:endParaRPr dirty="0"/>
          </a:p>
        </p:txBody>
      </p:sp>
    </p:spTree>
    <p:extLst>
      <p:ext uri="{BB962C8B-B14F-4D97-AF65-F5344CB8AC3E}">
        <p14:creationId xmlns:p14="http://schemas.microsoft.com/office/powerpoint/2010/main" val="3603925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轨迹处理</a:t>
            </a:r>
            <a:r>
              <a:rPr lang="en-US" altLang="zh-CN" sz="4000" dirty="0" smtClean="0">
                <a:latin typeface="Adobe 楷体 Std R" panose="02020400000000000000" pitchFamily="18" charset="-122"/>
                <a:ea typeface="Adobe 楷体 Std R" panose="02020400000000000000" pitchFamily="18" charset="-122"/>
              </a:rPr>
              <a:t>-</a:t>
            </a:r>
            <a:r>
              <a:rPr lang="zh-CN" altLang="en-US" sz="4000" dirty="0" smtClean="0">
                <a:latin typeface="Adobe 楷体 Std R" panose="02020400000000000000" pitchFamily="18" charset="-122"/>
                <a:ea typeface="Adobe 楷体 Std R" panose="02020400000000000000" pitchFamily="18" charset="-122"/>
              </a:rPr>
              <a:t>位置点聚类</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3"/>
          <a:stretch>
            <a:fillRect/>
          </a:stretch>
        </p:blipFill>
        <p:spPr>
          <a:xfrm>
            <a:off x="1656672" y="1122111"/>
            <a:ext cx="2878583" cy="2160000"/>
          </a:xfrm>
          <a:prstGeom prst="rect">
            <a:avLst/>
          </a:prstGeom>
        </p:spPr>
      </p:pic>
      <p:pic>
        <p:nvPicPr>
          <p:cNvPr id="5" name="图片 4"/>
          <p:cNvPicPr>
            <a:picLocks noChangeAspect="1"/>
          </p:cNvPicPr>
          <p:nvPr/>
        </p:nvPicPr>
        <p:blipFill>
          <a:blip r:embed="rId4"/>
          <a:stretch>
            <a:fillRect/>
          </a:stretch>
        </p:blipFill>
        <p:spPr>
          <a:xfrm>
            <a:off x="6425387" y="1122111"/>
            <a:ext cx="2878583" cy="2160000"/>
          </a:xfrm>
          <a:prstGeom prst="rect">
            <a:avLst/>
          </a:prstGeom>
        </p:spPr>
      </p:pic>
      <p:sp>
        <p:nvSpPr>
          <p:cNvPr id="8" name="文本框 7"/>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9" name="文本框 8"/>
          <p:cNvSpPr txBox="1"/>
          <p:nvPr/>
        </p:nvSpPr>
        <p:spPr>
          <a:xfrm>
            <a:off x="6997903" y="3334772"/>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pic>
        <p:nvPicPr>
          <p:cNvPr id="10" name="图片 9"/>
          <p:cNvPicPr>
            <a:picLocks noChangeAspect="1"/>
          </p:cNvPicPr>
          <p:nvPr/>
        </p:nvPicPr>
        <p:blipFill>
          <a:blip r:embed="rId5"/>
          <a:stretch>
            <a:fillRect/>
          </a:stretch>
        </p:blipFill>
        <p:spPr>
          <a:xfrm>
            <a:off x="1656671" y="3763616"/>
            <a:ext cx="2878583" cy="2160000"/>
          </a:xfrm>
          <a:prstGeom prst="rect">
            <a:avLst/>
          </a:prstGeom>
        </p:spPr>
      </p:pic>
      <p:pic>
        <p:nvPicPr>
          <p:cNvPr id="11" name="图片 10"/>
          <p:cNvPicPr>
            <a:picLocks noChangeAspect="1"/>
          </p:cNvPicPr>
          <p:nvPr/>
        </p:nvPicPr>
        <p:blipFill>
          <a:blip r:embed="rId6"/>
          <a:stretch>
            <a:fillRect/>
          </a:stretch>
        </p:blipFill>
        <p:spPr>
          <a:xfrm>
            <a:off x="6425387" y="3807874"/>
            <a:ext cx="2878583" cy="2160000"/>
          </a:xfrm>
          <a:prstGeom prst="rect">
            <a:avLst/>
          </a:prstGeom>
        </p:spPr>
      </p:pic>
      <p:sp>
        <p:nvSpPr>
          <p:cNvPr id="12" name="文本框 11"/>
          <p:cNvSpPr txBox="1"/>
          <p:nvPr/>
        </p:nvSpPr>
        <p:spPr>
          <a:xfrm>
            <a:off x="2229189" y="598893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3" name="文本框 12"/>
          <p:cNvSpPr txBox="1"/>
          <p:nvPr/>
        </p:nvSpPr>
        <p:spPr>
          <a:xfrm>
            <a:off x="6997903" y="6059249"/>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spTree>
    <p:extLst>
      <p:ext uri="{BB962C8B-B14F-4D97-AF65-F5344CB8AC3E}">
        <p14:creationId xmlns:p14="http://schemas.microsoft.com/office/powerpoint/2010/main" val="191272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8" name="图表 7"/>
          <p:cNvGraphicFramePr/>
          <p:nvPr>
            <p:extLst>
              <p:ext uri="{D42A27DB-BD31-4B8C-83A1-F6EECF244321}">
                <p14:modId xmlns:p14="http://schemas.microsoft.com/office/powerpoint/2010/main" val="1693039872"/>
              </p:ext>
            </p:extLst>
          </p:nvPr>
        </p:nvGraphicFramePr>
        <p:xfrm>
          <a:off x="761015" y="1054979"/>
          <a:ext cx="5552189" cy="3663889"/>
        </p:xfrm>
        <a:graphic>
          <a:graphicData uri="http://schemas.openxmlformats.org/drawingml/2006/chart">
            <c:chart xmlns:c="http://schemas.openxmlformats.org/drawingml/2006/chart" xmlns:r="http://schemas.openxmlformats.org/officeDocument/2006/relationships" r:id="rId3"/>
          </a:graphicData>
        </a:graphic>
      </p:graphicFrame>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3" name="图片 2"/>
          <p:cNvPicPr>
            <a:picLocks noChangeAspect="1"/>
          </p:cNvPicPr>
          <p:nvPr/>
        </p:nvPicPr>
        <p:blipFill>
          <a:blip r:embed="rId5"/>
          <a:stretch>
            <a:fillRect/>
          </a:stretch>
        </p:blipFill>
        <p:spPr>
          <a:xfrm>
            <a:off x="1074818" y="4834980"/>
            <a:ext cx="4779444" cy="1789749"/>
          </a:xfrm>
          <a:prstGeom prst="rect">
            <a:avLst/>
          </a:prstGeom>
        </p:spPr>
      </p:pic>
      <p:pic>
        <p:nvPicPr>
          <p:cNvPr id="4" name="图片 3"/>
          <p:cNvPicPr>
            <a:picLocks noChangeAspect="1"/>
          </p:cNvPicPr>
          <p:nvPr/>
        </p:nvPicPr>
        <p:blipFill>
          <a:blip r:embed="rId6"/>
          <a:stretch>
            <a:fillRect/>
          </a:stretch>
        </p:blipFill>
        <p:spPr>
          <a:xfrm>
            <a:off x="6559568" y="365126"/>
            <a:ext cx="5426968" cy="5560418"/>
          </a:xfrm>
          <a:prstGeom prst="rect">
            <a:avLst/>
          </a:prstGeom>
        </p:spPr>
      </p:pic>
    </p:spTree>
    <p:extLst>
      <p:ext uri="{BB962C8B-B14F-4D97-AF65-F5344CB8AC3E}">
        <p14:creationId xmlns:p14="http://schemas.microsoft.com/office/powerpoint/2010/main" val="42854469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5" name="图表 4"/>
          <p:cNvGraphicFramePr/>
          <p:nvPr>
            <p:extLst>
              <p:ext uri="{D42A27DB-BD31-4B8C-83A1-F6EECF244321}">
                <p14:modId xmlns:p14="http://schemas.microsoft.com/office/powerpoint/2010/main" val="662583913"/>
              </p:ext>
            </p:extLst>
          </p:nvPr>
        </p:nvGraphicFramePr>
        <p:xfrm>
          <a:off x="2438400" y="2112963"/>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不同方法计算</a:t>
            </a:r>
            <a:r>
              <a:rPr lang="en-US" altLang="zh-CN" sz="2000" dirty="0" smtClean="0">
                <a:latin typeface="Adobe 楷体 Std R" panose="02020400000000000000" pitchFamily="18" charset="-122"/>
                <a:ea typeface="Adobe 楷体 Std R" panose="02020400000000000000" pitchFamily="18" charset="-122"/>
              </a:rPr>
              <a:t>WiFi </a:t>
            </a:r>
            <a:r>
              <a:rPr lang="zh-CN" altLang="en-US" sz="2000" dirty="0" smtClean="0">
                <a:latin typeface="Adobe 楷体 Std R" panose="02020400000000000000" pitchFamily="18" charset="-122"/>
                <a:ea typeface="Adobe 楷体 Std R" panose="02020400000000000000" pitchFamily="18" charset="-122"/>
              </a:rPr>
              <a:t>数据的实验结果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480973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基于蓝牙实验结果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4151062" y="178905"/>
            <a:ext cx="6862380" cy="651381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1342560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基于数据融合的实验结果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4201907" y="236175"/>
            <a:ext cx="6710913" cy="6480000"/>
          </a:xfrm>
          <a:prstGeom prst="rect">
            <a:avLst/>
          </a:prstGeom>
        </p:spPr>
      </p:pic>
      <p:graphicFrame>
        <p:nvGraphicFramePr>
          <p:cNvPr id="8" name="图表 7"/>
          <p:cNvGraphicFramePr/>
          <p:nvPr>
            <p:extLst>
              <p:ext uri="{D42A27DB-BD31-4B8C-83A1-F6EECF244321}">
                <p14:modId xmlns:p14="http://schemas.microsoft.com/office/powerpoint/2010/main" val="3390718759"/>
              </p:ext>
            </p:extLst>
          </p:nvPr>
        </p:nvGraphicFramePr>
        <p:xfrm>
          <a:off x="198783" y="2554356"/>
          <a:ext cx="4117766" cy="2906479"/>
        </p:xfrm>
        <a:graphic>
          <a:graphicData uri="http://schemas.openxmlformats.org/drawingml/2006/chart">
            <c:chart xmlns:c="http://schemas.openxmlformats.org/drawingml/2006/chart" xmlns:r="http://schemas.openxmlformats.org/officeDocument/2006/relationships" r:id="rId4"/>
          </a:graphicData>
        </a:graphic>
      </p:graphicFrame>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23074611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总结与展望</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针对如何使用用户非社交感知数据（</a:t>
            </a:r>
            <a:r>
              <a:rPr lang="en-US" altLang="zh-CN" sz="2000" dirty="0" smtClean="0">
                <a:latin typeface="Adobe 楷体 Std R" panose="02020400000000000000" pitchFamily="18" charset="-122"/>
                <a:ea typeface="Adobe 楷体 Std R" panose="02020400000000000000" pitchFamily="18" charset="-122"/>
              </a:rPr>
              <a:t>GPS </a:t>
            </a:r>
            <a:r>
              <a:rPr lang="zh-CN" altLang="en-US" sz="2000" dirty="0" smtClean="0">
                <a:latin typeface="Adobe 楷体 Std R" panose="02020400000000000000" pitchFamily="18" charset="-122"/>
                <a:ea typeface="Adobe 楷体 Std R" panose="02020400000000000000" pitchFamily="18" charset="-122"/>
              </a:rPr>
              <a:t>轨迹数据、</a:t>
            </a:r>
            <a:r>
              <a:rPr lang="en-US" altLang="zh-CN" sz="2000" dirty="0" smtClean="0">
                <a:latin typeface="Adobe 楷体 Std R" panose="02020400000000000000" pitchFamily="18" charset="-122"/>
                <a:ea typeface="Adobe 楷体 Std R" panose="02020400000000000000" pitchFamily="18" charset="-122"/>
              </a:rPr>
              <a:t>WiFi </a:t>
            </a:r>
            <a:r>
              <a:rPr lang="zh-CN" altLang="en-US" sz="2000" dirty="0" smtClean="0">
                <a:latin typeface="Adobe 楷体 Std R" panose="02020400000000000000" pitchFamily="18" charset="-122"/>
                <a:ea typeface="Adobe 楷体 Std R" panose="02020400000000000000" pitchFamily="18" charset="-122"/>
              </a:rPr>
              <a:t>上下文感知数据、蓝牙上下文感知数据）度量用户之间的关系强度问题展开了深入研究，提出了一个分层次的多维度的用户关系强度计算模型</a:t>
            </a:r>
            <a:r>
              <a:rPr lang="en-US" altLang="zh-CN" sz="2000" dirty="0" smtClean="0">
                <a:latin typeface="Adobe 楷体 Std R" panose="02020400000000000000" pitchFamily="18" charset="-122"/>
                <a:ea typeface="Adobe 楷体 Std R" panose="02020400000000000000" pitchFamily="18" charset="-122"/>
              </a:rPr>
              <a:t>RSMHD</a:t>
            </a:r>
          </a:p>
          <a:p>
            <a:pPr>
              <a:buFont typeface="Wingdings" panose="05000000000000000000" pitchFamily="2" charset="2"/>
              <a:buChar char="l"/>
            </a:pP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希望能对每层感知数据源计算进行优化，构建通用的数据结构，降低时间复杂度。</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希望构建自动根据反地理编码结果进行推理获取正确的位置语义标签的推理机制。</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希望能够对每种数据源计算结果进行合理加权，同时对每层模型中需要融合的多维结果也进行合理的加权。</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411218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已发表论文</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Feng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Wang,Dianxi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Shi,Xiaoyun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Mo,Banghui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Zhao,Ruosong</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Yang. Student Life-Style Analysis and Health Monitoring with smartphone through Spark. 2015 International Conference on Computational Science and Engineering Applications.(EI</a:t>
            </a:r>
            <a:r>
              <a:rPr lang="zh-CN" altLang="en-US" sz="1200" dirty="0" smtClean="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a:t>
            </a:r>
          </a:p>
          <a:p>
            <a:pPr>
              <a:buFont typeface="Wingdings" panose="05000000000000000000" pitchFamily="2" charset="2"/>
              <a:buChar char="l"/>
            </a:pP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Zhongqiu</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Li,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Dianxi</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Shi, Feng Wang, Fan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Liu.Loneliness</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Recognition Based </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on Mobile </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Phone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Data.The</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2016 International Symposium on Advances in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Electrical,Electronics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and Computer Engineering.(EI </a:t>
            </a:r>
            <a:r>
              <a:rPr lang="zh-CN" altLang="en-US" sz="1200" dirty="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a:t>
            </a:r>
          </a:p>
          <a:p>
            <a:pPr>
              <a:buFont typeface="Wingdings" panose="05000000000000000000" pitchFamily="2" charset="2"/>
              <a:buChar char="l"/>
            </a:pP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Xiaoyun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Mo,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Dianxi</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Shi,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Ruosong</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Yang, Han Li,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ZheHang</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Tong, Feng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Wang.A</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Framework </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of Mobile Sensing Data Collection and Behavior Analysis in an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Energyefficient</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Way.The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8th IEEE International Conference on Social Computing and Networking</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.(EI </a:t>
            </a:r>
            <a:r>
              <a:rPr lang="zh-CN" altLang="en-US" sz="1200" dirty="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a:t>
            </a:r>
            <a:endPar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19807663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部分参考文献</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 Eagle N,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Reality mining: sensing complex social systems[J]. Personal and ubiquitous computing, 2006, 10(4): 255-268.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[2]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Rachuri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Musolesi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Mascolo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EmotionSense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mobile phones based adaptive platform for experimental social psychology research[C]//Proceedings of the 12th ACM international conference on Ubiquitous computing. ACM, 2010: 281-290.</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[3]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Miluzzo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Lane N D,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Eisenman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S B,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CenceMe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–injecting sensing presence into social networking applications[M]//Smart Sensing and Context. Springer Berlin Heidelberg, 2007: 1-28.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[4] Dong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Lepri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B,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S. Modeling the co-evolution of behaviors and social relationships using mobile phone data[C]//Proceedings of the 10th International Conference on Mobile and Ubiquitous Multimedia. ACM, 2011: 134-143.</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[5]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Thiagarajan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Ravindranath</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LaCurts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VTrack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accurate, energy-aware road traffic delay estimation using mobile phones[C]//Proceedings of the 7th ACM Conference on Embedded Networked Sensor Systems. ACM, 2009: 85-98.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[6]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Kanjo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NoiseSPY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real-time mobile phone platform for urban noise monitoring and mapping[J]. Mobile Networks and Applications, 2010, 15(4): 562-574.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[7]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Aharony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N, Pan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Ip</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Social fMRI: Investigating and shaping social mechanisms in the real world[J]. Pervasive and Mobile Computing, 2011, 7(6): 643-659.</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[8] Wang R, Chen F, Chen Z,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StudentLife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assessing mental health, academic performance and behavioral trends of college students using smartphones[C]//Proceedings of the 2014 ACM International Joint Conference on Pervasive and Ubiquitous Computing. ACM, 2014: 3-14.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[9]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Stopczynski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Sekara</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V,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Sapiezynski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P, et al. Measuring large-scale social networks with high resolution[J].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PloS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one, 2014, 9(4): e95978.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[10]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Granovetter</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S. The strength of weak ties[J]. American journal of sociology, 1973: 1360-1380.</a:t>
            </a:r>
          </a:p>
          <a:p>
            <a:pPr marL="0" indent="0">
              <a:buNone/>
            </a:pPr>
            <a:endPar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3519287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87896" y="2879727"/>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latin typeface="Adobe 楷体 Std R" panose="02020400000000000000" pitchFamily="18" charset="-122"/>
                <a:ea typeface="Adobe 楷体 Std R" panose="02020400000000000000" pitchFamily="18" charset="-122"/>
              </a:rPr>
              <a:t>请各位老师批评指正！</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5738700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sz="2000" dirty="0" smtClean="0">
                <a:latin typeface="Adobe 黑体 Std R" panose="020B0400000000000000" pitchFamily="34" charset="-122"/>
                <a:ea typeface="Adobe 黑体 Std R" panose="020B0400000000000000" pitchFamily="34" charset="-122"/>
              </a:rPr>
              <a:t>智能手机运算性能不断提升</a:t>
            </a:r>
            <a:endParaRPr lang="en-US" altLang="zh-CN" sz="2000" dirty="0" smtClean="0">
              <a:latin typeface="Adobe 黑体 Std R" panose="020B0400000000000000" pitchFamily="34" charset="-122"/>
              <a:ea typeface="Adobe 黑体 Std R" panose="020B0400000000000000" pitchFamily="34" charset="-122"/>
            </a:endParaRPr>
          </a:p>
          <a:p>
            <a:pPr lvl="1"/>
            <a:r>
              <a:rPr lang="zh-CN" altLang="en-US" sz="1600" spc="25" dirty="0" smtClean="0">
                <a:latin typeface="楷体"/>
                <a:cs typeface="楷体"/>
              </a:rPr>
              <a:t>现在的智能手机在存储运算容量等功能上有了质的</a:t>
            </a:r>
            <a:r>
              <a:rPr lang="zh-CN" altLang="en-US" sz="1600" spc="-5" dirty="0" smtClean="0">
                <a:latin typeface="楷体"/>
                <a:cs typeface="楷体"/>
              </a:rPr>
              <a:t>飞</a:t>
            </a:r>
            <a:r>
              <a:rPr lang="zh-CN" altLang="en-US" sz="1600" spc="-5" dirty="0" smtClean="0">
                <a:latin typeface="Times New Roman"/>
                <a:cs typeface="Times New Roman"/>
              </a:rPr>
              <a:t> </a:t>
            </a:r>
            <a:r>
              <a:rPr lang="zh-CN" altLang="en-US" sz="1600" spc="5" dirty="0" smtClean="0">
                <a:latin typeface="楷体"/>
                <a:cs typeface="楷体"/>
              </a:rPr>
              <a:t>跃，性能速度甚至与一</a:t>
            </a:r>
            <a:r>
              <a:rPr lang="zh-CN" altLang="en-US" sz="1600" spc="-5" dirty="0" smtClean="0">
                <a:latin typeface="楷体"/>
                <a:cs typeface="楷体"/>
              </a:rPr>
              <a:t>些</a:t>
            </a:r>
            <a:r>
              <a:rPr lang="en-US" altLang="zh-CN" sz="1600" spc="-5" dirty="0" smtClean="0">
                <a:latin typeface="Arial"/>
                <a:cs typeface="Arial"/>
              </a:rPr>
              <a:t>PC</a:t>
            </a:r>
            <a:r>
              <a:rPr lang="zh-CN" altLang="en-US" sz="1600" spc="5" dirty="0" smtClean="0">
                <a:latin typeface="楷体"/>
                <a:cs typeface="楷体"/>
              </a:rPr>
              <a:t>机不相上下，除了因开</a:t>
            </a:r>
            <a:r>
              <a:rPr lang="zh-CN" altLang="en-US" sz="1600" spc="-5" dirty="0" smtClean="0">
                <a:latin typeface="楷体"/>
                <a:cs typeface="楷体"/>
              </a:rPr>
              <a:t>发</a:t>
            </a:r>
            <a:r>
              <a:rPr lang="zh-CN" altLang="en-US" sz="1600" spc="-5" dirty="0" smtClean="0">
                <a:latin typeface="Times New Roman"/>
                <a:cs typeface="Times New Roman"/>
              </a:rPr>
              <a:t> </a:t>
            </a:r>
            <a:r>
              <a:rPr lang="zh-CN" altLang="en-US" sz="1600" spc="25" dirty="0" smtClean="0">
                <a:latin typeface="楷体"/>
                <a:cs typeface="楷体"/>
              </a:rPr>
              <a:t>平台不一致造成操作系统不通用外，手机与移动互</a:t>
            </a:r>
            <a:r>
              <a:rPr lang="zh-CN" altLang="en-US" sz="1600" spc="-5" dirty="0" smtClean="0">
                <a:latin typeface="楷体"/>
                <a:cs typeface="楷体"/>
              </a:rPr>
              <a:t>联</a:t>
            </a:r>
            <a:r>
              <a:rPr lang="zh-CN" altLang="en-US" sz="1600" spc="-5" dirty="0" smtClean="0">
                <a:latin typeface="Times New Roman"/>
                <a:cs typeface="Times New Roman"/>
              </a:rPr>
              <a:t> </a:t>
            </a:r>
            <a:r>
              <a:rPr lang="zh-CN" altLang="en-US" sz="1600" spc="-5" dirty="0" smtClean="0">
                <a:latin typeface="楷体"/>
                <a:cs typeface="楷体"/>
              </a:rPr>
              <a:t>的便易性在某个专用方面来说是可以取代</a:t>
            </a:r>
            <a:r>
              <a:rPr lang="en-US" altLang="zh-CN" sz="1600" spc="-5" dirty="0" smtClean="0">
                <a:latin typeface="Arial"/>
                <a:cs typeface="Arial"/>
              </a:rPr>
              <a:t>pc </a:t>
            </a:r>
            <a:r>
              <a:rPr lang="zh-CN" altLang="en-US" sz="1600" spc="-5" dirty="0" smtClean="0">
                <a:latin typeface="楷体"/>
                <a:cs typeface="楷体"/>
              </a:rPr>
              <a:t>机。</a:t>
            </a:r>
            <a:endParaRPr lang="zh-CN" altLang="en-US" sz="16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6" name="object 8"/>
          <p:cNvSpPr/>
          <p:nvPr/>
        </p:nvSpPr>
        <p:spPr>
          <a:xfrm>
            <a:off x="3320568" y="2596626"/>
            <a:ext cx="4249609" cy="289856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28564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r>
              <a:rPr lang="zh-CN" altLang="en-US" sz="2000" dirty="0" smtClean="0">
                <a:latin typeface="Adobe 黑体 Std R" panose="020B0400000000000000" pitchFamily="34" charset="-122"/>
                <a:ea typeface="Adobe 黑体 Std R" panose="020B0400000000000000" pitchFamily="34" charset="-122"/>
              </a:rPr>
              <a:t>智能手机普及率不断攀升</a:t>
            </a:r>
            <a:endParaRPr lang="en-US" altLang="zh-CN" sz="2000" dirty="0" smtClean="0">
              <a:latin typeface="Adobe 黑体 Std R" panose="020B0400000000000000" pitchFamily="34" charset="-122"/>
              <a:ea typeface="Adobe 黑体 Std R" panose="020B0400000000000000" pitchFamily="34" charset="-122"/>
            </a:endParaRPr>
          </a:p>
          <a:p>
            <a:pPr lvl="1"/>
            <a:r>
              <a:rPr lang="zh-CN" altLang="en-US" sz="1600" spc="30" dirty="0" smtClean="0">
                <a:latin typeface="楷体"/>
                <a:cs typeface="楷体"/>
              </a:rPr>
              <a:t>国内智能手机的普及率已超</a:t>
            </a:r>
            <a:r>
              <a:rPr lang="zh-CN" altLang="en-US" sz="1600" spc="-5" dirty="0" smtClean="0">
                <a:latin typeface="楷体"/>
                <a:cs typeface="楷体"/>
              </a:rPr>
              <a:t>过</a:t>
            </a:r>
            <a:r>
              <a:rPr lang="en-US" altLang="zh-CN" sz="1600" spc="-5" dirty="0" smtClean="0">
                <a:latin typeface="Arial"/>
                <a:cs typeface="Arial"/>
              </a:rPr>
              <a:t>70%</a:t>
            </a:r>
            <a:r>
              <a:rPr lang="zh-CN" altLang="en-US" sz="1600" spc="30" dirty="0" smtClean="0">
                <a:latin typeface="楷体"/>
                <a:cs typeface="楷体"/>
              </a:rPr>
              <a:t>。同时，其价格</a:t>
            </a:r>
            <a:r>
              <a:rPr lang="zh-CN" altLang="en-US" sz="1600" spc="-5" dirty="0" smtClean="0">
                <a:latin typeface="楷体"/>
                <a:cs typeface="楷体"/>
              </a:rPr>
              <a:t>也</a:t>
            </a:r>
            <a:r>
              <a:rPr lang="zh-CN" altLang="en-US" sz="1600" spc="-5" dirty="0" smtClean="0">
                <a:latin typeface="Times New Roman"/>
                <a:cs typeface="Times New Roman"/>
              </a:rPr>
              <a:t> </a:t>
            </a:r>
            <a:r>
              <a:rPr lang="zh-CN" altLang="en-US" sz="1600" spc="25" dirty="0" smtClean="0">
                <a:latin typeface="楷体"/>
                <a:cs typeface="楷体"/>
              </a:rPr>
              <a:t>在不断走低，不断向三四线城市渗透，功能机用户</a:t>
            </a:r>
            <a:r>
              <a:rPr lang="zh-CN" altLang="en-US" sz="1600" spc="-5" dirty="0" smtClean="0">
                <a:latin typeface="楷体"/>
                <a:cs typeface="楷体"/>
              </a:rPr>
              <a:t>加</a:t>
            </a:r>
            <a:r>
              <a:rPr lang="zh-CN" altLang="en-US" sz="1600" spc="-5" dirty="0" smtClean="0">
                <a:latin typeface="Times New Roman"/>
                <a:cs typeface="Times New Roman"/>
              </a:rPr>
              <a:t> </a:t>
            </a:r>
            <a:r>
              <a:rPr lang="zh-CN" altLang="en-US" sz="1600" spc="-5" dirty="0" smtClean="0">
                <a:latin typeface="楷体"/>
                <a:cs typeface="楷体"/>
              </a:rPr>
              <a:t>速换机促使智能手机的保有量呈现高速增长。</a:t>
            </a:r>
            <a:endParaRPr lang="zh-CN" altLang="en-US" sz="1600" dirty="0" smtClean="0">
              <a:latin typeface="楷体"/>
              <a:cs typeface="楷体"/>
            </a:endParaRPr>
          </a:p>
          <a:p>
            <a:pPr lvl="1"/>
            <a:endParaRPr lang="zh-CN" altLang="en-US" sz="1600" dirty="0">
              <a:latin typeface="Adobe 黑体 Std R" panose="020B0400000000000000" pitchFamily="34" charset="-122"/>
              <a:ea typeface="Adobe 黑体 Std R" panose="020B0400000000000000"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5" name="object 8"/>
          <p:cNvSpPr/>
          <p:nvPr/>
        </p:nvSpPr>
        <p:spPr>
          <a:xfrm>
            <a:off x="3632289" y="2527544"/>
            <a:ext cx="4122526" cy="324020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96510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007" y="2065703"/>
            <a:ext cx="2781327" cy="2869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圆角矩形 4"/>
          <p:cNvSpPr/>
          <p:nvPr/>
        </p:nvSpPr>
        <p:spPr>
          <a:xfrm>
            <a:off x="7775646" y="3833658"/>
            <a:ext cx="576064" cy="648072"/>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7" name="圆角矩形 6"/>
          <p:cNvSpPr/>
          <p:nvPr/>
        </p:nvSpPr>
        <p:spPr>
          <a:xfrm>
            <a:off x="9577942" y="3916484"/>
            <a:ext cx="576064" cy="565246"/>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733115" y="2065703"/>
            <a:ext cx="699119" cy="540844"/>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片3.png"/>
          <p:cNvPicPr>
            <a:picLocks noChangeAspect="1"/>
          </p:cNvPicPr>
          <p:nvPr/>
        </p:nvPicPr>
        <p:blipFill>
          <a:blip r:embed="rId4"/>
          <a:stretch>
            <a:fillRect/>
          </a:stretch>
        </p:blipFill>
        <p:spPr>
          <a:xfrm>
            <a:off x="544623" y="1443493"/>
            <a:ext cx="3795835" cy="2416027"/>
          </a:xfrm>
          <a:prstGeom prst="rect">
            <a:avLst/>
          </a:prstGeom>
        </p:spPr>
      </p:pic>
      <p:pic>
        <p:nvPicPr>
          <p:cNvPr id="1026" name="Picture 2" descr="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817" y="4219047"/>
            <a:ext cx="3635705" cy="204260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箭头连接符 10"/>
          <p:cNvCxnSpPr>
            <a:stCxn id="9" idx="3"/>
          </p:cNvCxnSpPr>
          <p:nvPr/>
        </p:nvCxnSpPr>
        <p:spPr>
          <a:xfrm>
            <a:off x="4340458" y="2651507"/>
            <a:ext cx="3074133" cy="9046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直接箭头连接符 12"/>
          <p:cNvCxnSpPr>
            <a:stCxn id="1026" idx="3"/>
          </p:cNvCxnSpPr>
          <p:nvPr/>
        </p:nvCxnSpPr>
        <p:spPr>
          <a:xfrm flipV="1">
            <a:off x="4256522" y="3617845"/>
            <a:ext cx="3158069" cy="162250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20804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879121" y="3273610"/>
            <a:ext cx="2420816"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481753" y="3288324"/>
            <a:ext cx="1403839" cy="9847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sz="2000" dirty="0" smtClean="0">
                <a:latin typeface="Adobe 楷体 Std R" panose="02020400000000000000" pitchFamily="18" charset="-122"/>
                <a:ea typeface="Adobe 楷体 Std R" panose="02020400000000000000" pitchFamily="18" charset="-122"/>
              </a:rPr>
              <a:t>心理学中关系强度理论研究</a:t>
            </a:r>
            <a:endParaRPr lang="en-US" altLang="zh-CN" sz="2000" dirty="0" smtClean="0">
              <a:latin typeface="Adobe 楷体 Std R" panose="02020400000000000000" pitchFamily="18" charset="-122"/>
              <a:ea typeface="Adobe 楷体 Std R" panose="02020400000000000000" pitchFamily="18" charset="-122"/>
            </a:endParaRPr>
          </a:p>
          <a:p>
            <a:pPr lvl="1"/>
            <a:r>
              <a:rPr lang="zh-CN" altLang="en-US" sz="1600" spc="80" dirty="0" smtClean="0">
                <a:latin typeface="Adobe 楷体 Std R" panose="02020400000000000000" pitchFamily="18" charset="-122"/>
                <a:ea typeface="Adobe 楷体 Std R" panose="02020400000000000000" pitchFamily="18" charset="-122"/>
                <a:cs typeface="楷体"/>
              </a:rPr>
              <a:t>关系亲密的两个用户会更加倾向于一起进行面对面的交流、共同进行社交活动等，反之通过对手机传感器数据的处理分析能够从中挖掘出人们现实生活中的关系强度</a:t>
            </a:r>
            <a:r>
              <a:rPr lang="en-US" altLang="zh-CN" sz="1600" baseline="30000" dirty="0">
                <a:latin typeface="微软雅黑" panose="020B0503020204020204" pitchFamily="34" charset="-122"/>
                <a:ea typeface="微软雅黑" panose="020B0503020204020204" pitchFamily="34" charset="-122"/>
              </a:rPr>
              <a:t>[</a:t>
            </a:r>
            <a:r>
              <a:rPr lang="en-US" altLang="zh-CN" sz="1600" baseline="30000" dirty="0" smtClean="0">
                <a:latin typeface="微软雅黑" panose="020B0503020204020204" pitchFamily="34" charset="-122"/>
                <a:ea typeface="微软雅黑" panose="020B0503020204020204" pitchFamily="34" charset="-122"/>
              </a:rPr>
              <a:t>1]</a:t>
            </a:r>
            <a:r>
              <a:rPr lang="zh-CN" altLang="en-US" sz="1600" spc="80" dirty="0" smtClean="0">
                <a:latin typeface="Adobe 楷体 Std R" panose="02020400000000000000" pitchFamily="18" charset="-122"/>
                <a:ea typeface="Adobe 楷体 Std R" panose="02020400000000000000" pitchFamily="18" charset="-122"/>
                <a:cs typeface="楷体"/>
              </a:rPr>
              <a:t>。</a:t>
            </a:r>
            <a:endParaRPr lang="en-US" altLang="zh-CN" sz="1600" spc="80" dirty="0" smtClean="0">
              <a:latin typeface="Adobe 楷体 Std R" panose="02020400000000000000" pitchFamily="18" charset="-122"/>
              <a:ea typeface="Adobe 楷体 Std R" panose="02020400000000000000" pitchFamily="18" charset="-122"/>
              <a:cs typeface="楷体"/>
            </a:endParaRPr>
          </a:p>
          <a:p>
            <a:pPr lvl="1"/>
            <a:endParaRPr lang="en-US" altLang="zh-CN" sz="1600" spc="80" dirty="0">
              <a:latin typeface="Adobe 楷体 Std R" panose="02020400000000000000" pitchFamily="18" charset="-122"/>
              <a:ea typeface="Adobe 楷体 Std R" panose="02020400000000000000" pitchFamily="18" charset="-122"/>
              <a:cs typeface="楷体"/>
            </a:endParaRPr>
          </a:p>
          <a:p>
            <a:pPr lvl="1"/>
            <a:r>
              <a:rPr lang="zh-CN" altLang="en-US" sz="1600" dirty="0" smtClean="0">
                <a:latin typeface="Adobe 楷体 Std R" panose="02020400000000000000" pitchFamily="18" charset="-122"/>
                <a:ea typeface="Adobe 楷体 Std R" panose="02020400000000000000" pitchFamily="18" charset="-122"/>
                <a:cs typeface="楷体"/>
              </a:rPr>
              <a:t>研究理论显示相似产生喜欢，让人们走的更近，相似的人更容易建立友谊成为朋友等</a:t>
            </a:r>
            <a:r>
              <a:rPr lang="en-US" altLang="zh-CN" sz="1600" baseline="30000" dirty="0" smtClean="0">
                <a:latin typeface="微软雅黑" panose="020B0503020204020204" pitchFamily="34" charset="-122"/>
                <a:ea typeface="微软雅黑" panose="020B0503020204020204" pitchFamily="34" charset="-122"/>
              </a:rPr>
              <a:t>[2] </a:t>
            </a:r>
            <a:r>
              <a:rPr lang="zh-CN" altLang="en-US" sz="1600" dirty="0" smtClean="0">
                <a:latin typeface="Adobe 楷体 Std R" panose="02020400000000000000" pitchFamily="18" charset="-122"/>
                <a:ea typeface="Adobe 楷体 Std R" panose="02020400000000000000" pitchFamily="18" charset="-122"/>
                <a:cs typeface="楷体"/>
              </a:rPr>
              <a: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906" y="3492929"/>
            <a:ext cx="644770" cy="64477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737" y="3499279"/>
            <a:ext cx="644770" cy="64477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722" y="3510513"/>
            <a:ext cx="644770" cy="64477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1045" y="3516863"/>
            <a:ext cx="644770" cy="644770"/>
          </a:xfrm>
          <a:prstGeom prst="rect">
            <a:avLst/>
          </a:prstGeom>
        </p:spPr>
      </p:pic>
      <p:sp>
        <p:nvSpPr>
          <p:cNvPr id="12" name="文本框 11"/>
          <p:cNvSpPr txBox="1"/>
          <p:nvPr/>
        </p:nvSpPr>
        <p:spPr>
          <a:xfrm>
            <a:off x="3902020" y="3239913"/>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3" name="文本框 12"/>
          <p:cNvSpPr txBox="1"/>
          <p:nvPr/>
        </p:nvSpPr>
        <p:spPr>
          <a:xfrm>
            <a:off x="6325622" y="3266986"/>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4" name="文本框 13"/>
          <p:cNvSpPr txBox="1"/>
          <p:nvPr/>
        </p:nvSpPr>
        <p:spPr>
          <a:xfrm>
            <a:off x="4243377" y="3233565"/>
            <a:ext cx="359461" cy="307777"/>
          </a:xfrm>
          <a:prstGeom prst="rect">
            <a:avLst/>
          </a:prstGeom>
          <a:noFill/>
        </p:spPr>
        <p:txBody>
          <a:bodyPr wrap="square" rtlCol="0">
            <a:spAutoFit/>
          </a:bodyPr>
          <a:lstStyle/>
          <a:p>
            <a:r>
              <a:rPr lang="en-US" altLang="zh-CN" sz="1400" b="1" dirty="0">
                <a:solidFill>
                  <a:srgbClr val="FF0000"/>
                </a:solidFill>
              </a:rPr>
              <a:t>B</a:t>
            </a:r>
            <a:endParaRPr lang="zh-CN" altLang="en-US" sz="1400" b="1" dirty="0">
              <a:solidFill>
                <a:srgbClr val="FF0000"/>
              </a:solidFill>
            </a:endParaRPr>
          </a:p>
        </p:txBody>
      </p:sp>
      <p:sp>
        <p:nvSpPr>
          <p:cNvPr id="15" name="文本框 14"/>
          <p:cNvSpPr txBox="1"/>
          <p:nvPr/>
        </p:nvSpPr>
        <p:spPr>
          <a:xfrm>
            <a:off x="7711399" y="3241348"/>
            <a:ext cx="359461" cy="307777"/>
          </a:xfrm>
          <a:prstGeom prst="rect">
            <a:avLst/>
          </a:prstGeom>
          <a:noFill/>
        </p:spPr>
        <p:txBody>
          <a:bodyPr wrap="square" rtlCol="0">
            <a:spAutoFit/>
          </a:bodyPr>
          <a:lstStyle/>
          <a:p>
            <a:r>
              <a:rPr lang="en-US" altLang="zh-CN" sz="1400" b="1" dirty="0" smtClean="0">
                <a:solidFill>
                  <a:srgbClr val="FF0000"/>
                </a:solidFill>
              </a:rPr>
              <a:t>C</a:t>
            </a:r>
            <a:endParaRPr lang="zh-CN" altLang="en-US" sz="1400" b="1" dirty="0">
              <a:solidFill>
                <a:srgbClr val="FF0000"/>
              </a:solidFill>
            </a:endParaRPr>
          </a:p>
        </p:txBody>
      </p:sp>
      <p:sp>
        <p:nvSpPr>
          <p:cNvPr id="16" name="下箭头 15"/>
          <p:cNvSpPr/>
          <p:nvPr/>
        </p:nvSpPr>
        <p:spPr>
          <a:xfrm>
            <a:off x="5272077" y="4552950"/>
            <a:ext cx="359461"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086100" y="5486400"/>
            <a:ext cx="4800600" cy="369332"/>
          </a:xfrm>
          <a:prstGeom prst="rect">
            <a:avLst/>
          </a:prstGeom>
          <a:noFill/>
        </p:spPr>
        <p:txBody>
          <a:bodyPr wrap="square" rtlCol="0">
            <a:spAutoFit/>
          </a:bodyPr>
          <a:lstStyle/>
          <a:p>
            <a:pPr algn="ctr"/>
            <a:r>
              <a:rPr lang="zh-CN" altLang="en-US" dirty="0" smtClean="0"/>
              <a:t>（</a:t>
            </a:r>
            <a:r>
              <a:rPr lang="en-US" altLang="zh-CN" dirty="0" smtClean="0"/>
              <a:t>A-B</a:t>
            </a:r>
            <a:r>
              <a:rPr lang="zh-CN" altLang="en-US" dirty="0" smtClean="0"/>
              <a:t>）</a:t>
            </a:r>
            <a:r>
              <a:rPr lang="en-US" altLang="zh-CN" dirty="0" smtClean="0"/>
              <a:t>  &gt;  </a:t>
            </a:r>
            <a:r>
              <a:rPr lang="zh-CN" altLang="en-US" dirty="0" smtClean="0"/>
              <a:t>（</a:t>
            </a:r>
            <a:r>
              <a:rPr lang="en-US" altLang="zh-CN" dirty="0" smtClean="0"/>
              <a:t>A-C</a:t>
            </a:r>
            <a:r>
              <a:rPr lang="zh-CN" altLang="en-US" dirty="0" smtClean="0"/>
              <a:t>）</a:t>
            </a:r>
            <a:endParaRPr lang="zh-CN" altLang="en-US" dirty="0"/>
          </a:p>
        </p:txBody>
      </p:sp>
      <p:pic>
        <p:nvPicPr>
          <p:cNvPr id="18" name="Picture 6" descr="C:\Users\hxc\Desktop\开题报告\关系强弱.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889" y="1656725"/>
            <a:ext cx="3636402" cy="3672408"/>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9626" y="2294635"/>
            <a:ext cx="2099899" cy="1931907"/>
          </a:xfrm>
          <a:prstGeom prst="rect">
            <a:avLst/>
          </a:prstGeom>
        </p:spPr>
      </p:pic>
      <p:pic>
        <p:nvPicPr>
          <p:cNvPr id="20" name="图片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9626" y="4552950"/>
            <a:ext cx="2375084" cy="1583389"/>
          </a:xfrm>
          <a:prstGeom prst="rect">
            <a:avLst/>
          </a:prstGeom>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0508" y="416016"/>
            <a:ext cx="2006901" cy="1663497"/>
          </a:xfrm>
          <a:prstGeom prst="rect">
            <a:avLst/>
          </a:prstGeom>
        </p:spPr>
      </p:pic>
      <p:sp>
        <p:nvSpPr>
          <p:cNvPr id="22" name="右箭头 21"/>
          <p:cNvSpPr/>
          <p:nvPr/>
        </p:nvSpPr>
        <p:spPr>
          <a:xfrm rot="20526000">
            <a:off x="4647386" y="1692810"/>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4770577" y="3226693"/>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rot="916581">
            <a:off x="4550811" y="4758246"/>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30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6"/>
                                        </p:tgtEl>
                                      </p:cBhvr>
                                    </p:animEffect>
                                    <p:set>
                                      <p:cBhvr>
                                        <p:cTn id="51" dur="1" fill="hold">
                                          <p:stCondLst>
                                            <p:cond delay="499"/>
                                          </p:stCondLst>
                                        </p:cTn>
                                        <p:tgtEl>
                                          <p:spTgt spid="6"/>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8"/>
                                        </p:tgtEl>
                                      </p:cBhvr>
                                    </p:animEffect>
                                    <p:set>
                                      <p:cBhvr>
                                        <p:cTn id="57" dur="1" fill="hold">
                                          <p:stCondLst>
                                            <p:cond delay="499"/>
                                          </p:stCondLst>
                                        </p:cTn>
                                        <p:tgtEl>
                                          <p:spTgt spid="8"/>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0"/>
                                        </p:tgtEl>
                                      </p:cBhvr>
                                    </p:animEffect>
                                    <p:set>
                                      <p:cBhvr>
                                        <p:cTn id="63" dur="1" fill="hold">
                                          <p:stCondLst>
                                            <p:cond delay="499"/>
                                          </p:stCondLst>
                                        </p:cTn>
                                        <p:tgtEl>
                                          <p:spTgt spid="1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3"/>
                                        </p:tgtEl>
                                      </p:cBhvr>
                                    </p:animEffect>
                                    <p:set>
                                      <p:cBhvr>
                                        <p:cTn id="69" dur="1" fill="hold">
                                          <p:stCondLst>
                                            <p:cond delay="499"/>
                                          </p:stCondLst>
                                        </p:cTn>
                                        <p:tgtEl>
                                          <p:spTgt spid="13"/>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4"/>
                                        </p:tgtEl>
                                      </p:cBhvr>
                                    </p:animEffect>
                                    <p:set>
                                      <p:cBhvr>
                                        <p:cTn id="72" dur="1" fill="hold">
                                          <p:stCondLst>
                                            <p:cond delay="499"/>
                                          </p:stCondLst>
                                        </p:cTn>
                                        <p:tgtEl>
                                          <p:spTgt spid="1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5"/>
                                        </p:tgtEl>
                                      </p:cBhvr>
                                    </p:animEffect>
                                    <p:set>
                                      <p:cBhvr>
                                        <p:cTn id="75" dur="1" fill="hold">
                                          <p:stCondLst>
                                            <p:cond delay="499"/>
                                          </p:stCondLst>
                                        </p:cTn>
                                        <p:tgtEl>
                                          <p:spTgt spid="1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6"/>
                                        </p:tgtEl>
                                      </p:cBhvr>
                                    </p:animEffect>
                                    <p:set>
                                      <p:cBhvr>
                                        <p:cTn id="78" dur="1" fill="hold">
                                          <p:stCondLst>
                                            <p:cond delay="499"/>
                                          </p:stCondLst>
                                        </p:cTn>
                                        <p:tgtEl>
                                          <p:spTgt spid="1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7"/>
                                        </p:tgtEl>
                                      </p:cBhvr>
                                    </p:animEffect>
                                    <p:set>
                                      <p:cBhvr>
                                        <p:cTn id="81" dur="1" fill="hold">
                                          <p:stCondLst>
                                            <p:cond delay="499"/>
                                          </p:stCondLst>
                                        </p:cTn>
                                        <p:tgtEl>
                                          <p:spTgt spid="17"/>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3">
                                            <p:txEl>
                                              <p:pRg st="0" end="0"/>
                                            </p:txEl>
                                          </p:spTgt>
                                        </p:tgtEl>
                                      </p:cBhvr>
                                    </p:animEffect>
                                    <p:set>
                                      <p:cBhvr>
                                        <p:cTn id="84" dur="1" fill="hold">
                                          <p:stCondLst>
                                            <p:cond delay="499"/>
                                          </p:stCondLst>
                                        </p:cTn>
                                        <p:tgtEl>
                                          <p:spTgt spid="3">
                                            <p:txEl>
                                              <p:pRg st="0" end="0"/>
                                            </p:txEl>
                                          </p:spTgt>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3">
                                            <p:txEl>
                                              <p:pRg st="1" end="1"/>
                                            </p:txEl>
                                          </p:spTgt>
                                        </p:tgtEl>
                                      </p:cBhvr>
                                    </p:animEffect>
                                    <p:set>
                                      <p:cBhvr>
                                        <p:cTn id="87" dur="1" fill="hold">
                                          <p:stCondLst>
                                            <p:cond delay="499"/>
                                          </p:stCondLst>
                                        </p:cTn>
                                        <p:tgtEl>
                                          <p:spTgt spid="3">
                                            <p:txEl>
                                              <p:pRg st="1" end="1"/>
                                            </p:txEl>
                                          </p:spTgt>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3">
                                            <p:txEl>
                                              <p:pRg st="3" end="3"/>
                                            </p:txEl>
                                          </p:spTgt>
                                        </p:tgtEl>
                                      </p:cBhvr>
                                    </p:animEffect>
                                    <p:set>
                                      <p:cBhvr>
                                        <p:cTn id="90" dur="1" fill="hold">
                                          <p:stCondLst>
                                            <p:cond delay="499"/>
                                          </p:stCondLst>
                                        </p:cTn>
                                        <p:tgtEl>
                                          <p:spTgt spid="3">
                                            <p:txEl>
                                              <p:pRg st="3" end="3"/>
                                            </p:txEl>
                                          </p:spTgt>
                                        </p:tgtEl>
                                        <p:attrNameLst>
                                          <p:attrName>style.visibility</p:attrName>
                                        </p:attrNameLst>
                                      </p:cBhvr>
                                      <p:to>
                                        <p:strVal val="hidden"/>
                                      </p:to>
                                    </p:se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500"/>
                                        <p:tgtEl>
                                          <p:spTgt spid="22"/>
                                        </p:tgtEl>
                                      </p:cBhvr>
                                    </p:animEffect>
                                  </p:childTnLst>
                                </p:cTn>
                              </p:par>
                            </p:childTnLst>
                          </p:cTn>
                        </p:par>
                        <p:par>
                          <p:cTn id="100" fill="hold">
                            <p:stCondLst>
                              <p:cond delay="500"/>
                            </p:stCondLst>
                            <p:childTnLst>
                              <p:par>
                                <p:cTn id="101" presetID="1" presetClass="entr" presetSubtype="0" fill="hold" nodeType="afterEffect">
                                  <p:stCondLst>
                                    <p:cond delay="0"/>
                                  </p:stCondLst>
                                  <p:childTnLst>
                                    <p:set>
                                      <p:cBhvr>
                                        <p:cTn id="102" dur="1" fill="hold">
                                          <p:stCondLst>
                                            <p:cond delay="0"/>
                                          </p:stCondLst>
                                        </p:cTn>
                                        <p:tgtEl>
                                          <p:spTgt spid="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500"/>
                                        <p:tgtEl>
                                          <p:spTgt spid="23"/>
                                        </p:tgtEl>
                                      </p:cBhvr>
                                    </p:animEffect>
                                  </p:childTnLst>
                                </p:cTn>
                              </p:par>
                            </p:childTnLst>
                          </p:cTn>
                        </p:par>
                        <p:par>
                          <p:cTn id="108" fill="hold">
                            <p:stCondLst>
                              <p:cond delay="500"/>
                            </p:stCondLst>
                            <p:childTnLst>
                              <p:par>
                                <p:cTn id="109" presetID="1" presetClass="entr" presetSubtype="0" fill="hold" nodeType="after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childTnLst>
                          </p:cTn>
                        </p:par>
                        <p:par>
                          <p:cTn id="116" fill="hold">
                            <p:stCondLst>
                              <p:cond delay="500"/>
                            </p:stCondLst>
                            <p:childTnLst>
                              <p:par>
                                <p:cTn id="117" presetID="1" presetClass="entr" presetSubtype="0" fill="hold" nodeType="afterEffect">
                                  <p:stCondLst>
                                    <p:cond delay="0"/>
                                  </p:stCondLst>
                                  <p:childTnLst>
                                    <p:set>
                                      <p:cBhvr>
                                        <p:cTn id="1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6" grpId="0" animBg="1"/>
      <p:bldP spid="6" grpId="1" animBg="1"/>
      <p:bldP spid="3" grpId="0" uiExpand="1" build="p"/>
      <p:bldP spid="12" grpId="0"/>
      <p:bldP spid="12" grpId="1"/>
      <p:bldP spid="13" grpId="0"/>
      <p:bldP spid="13" grpId="1"/>
      <p:bldP spid="14" grpId="0"/>
      <p:bldP spid="14" grpId="1"/>
      <p:bldP spid="15" grpId="0"/>
      <p:bldP spid="15" grpId="1"/>
      <p:bldP spid="16" grpId="0" animBg="1"/>
      <p:bldP spid="16" grpId="1" animBg="1"/>
      <p:bldP spid="17" grpId="0"/>
      <p:bldP spid="17" grpId="1"/>
      <p:bldP spid="22"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smtClean="0">
                <a:latin typeface="Adobe 楷体 Std R" panose="02020400000000000000" pitchFamily="18" charset="-122"/>
                <a:ea typeface="Adobe 楷体 Std R" panose="02020400000000000000" pitchFamily="18" charset="-122"/>
              </a:rPr>
              <a:t>相关工作</a:t>
            </a:r>
            <a:endParaRPr lang="zh-CN" altLang="en-US"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2915661" y="1226554"/>
            <a:ext cx="6623988"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Wang D</a:t>
            </a:r>
            <a:r>
              <a:rPr lang="zh-CN" altLang="en-US" sz="2000" dirty="0" smtClean="0">
                <a:latin typeface="Adobe 楷体 Std R" panose="02020400000000000000" pitchFamily="18" charset="-122"/>
                <a:ea typeface="Adobe 楷体 Std R" panose="02020400000000000000" pitchFamily="18" charset="-122"/>
              </a:rPr>
              <a:t>等通过记录</a:t>
            </a:r>
            <a:r>
              <a:rPr lang="en-US" altLang="zh-CN" sz="2000" dirty="0" smtClean="0">
                <a:latin typeface="Adobe 楷体 Std R" panose="02020400000000000000" pitchFamily="18" charset="-122"/>
                <a:ea typeface="Adobe 楷体 Std R" panose="02020400000000000000" pitchFamily="18" charset="-122"/>
              </a:rPr>
              <a:t>600 </a:t>
            </a:r>
            <a:r>
              <a:rPr lang="zh-CN" altLang="en-US" sz="2000" dirty="0" smtClean="0">
                <a:latin typeface="Adobe 楷体 Std R" panose="02020400000000000000" pitchFamily="18" charset="-122"/>
                <a:ea typeface="Adobe 楷体 Std R" panose="02020400000000000000" pitchFamily="18" charset="-122"/>
              </a:rPr>
              <a:t>万用户的短信和通话记录 来预测他们之间的关系</a:t>
            </a:r>
            <a:r>
              <a:rPr lang="en-US" altLang="zh-CN" sz="2000" baseline="30000" dirty="0">
                <a:latin typeface="微软雅黑" panose="020B0503020204020204" pitchFamily="34" charset="-122"/>
                <a:ea typeface="微软雅黑" panose="020B0503020204020204" pitchFamily="34" charset="-122"/>
              </a:rPr>
              <a:t>[3]</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sp>
        <p:nvSpPr>
          <p:cNvPr id="7" name="椭圆 6"/>
          <p:cNvSpPr/>
          <p:nvPr/>
        </p:nvSpPr>
        <p:spPr>
          <a:xfrm>
            <a:off x="2638573" y="284215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2915661" y="2583395"/>
            <a:ext cx="6623988" cy="966355"/>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 Liu</a:t>
            </a:r>
            <a:r>
              <a:rPr lang="zh-CN" altLang="en-US" sz="2000" dirty="0" smtClean="0">
                <a:latin typeface="Adobe 楷体 Std R" panose="02020400000000000000" pitchFamily="18" charset="-122"/>
                <a:ea typeface="Adobe 楷体 Std R" panose="02020400000000000000" pitchFamily="18" charset="-122"/>
              </a:rPr>
              <a:t>等通过通话，短信记录，电话簿信息和问卷调查数据中的联系频率时长来对关系进行分类</a:t>
            </a:r>
            <a:r>
              <a:rPr lang="en-US" altLang="zh-CN" sz="2000" baseline="30000" dirty="0" smtClean="0">
                <a:latin typeface="微软雅黑" panose="020B0503020204020204" pitchFamily="34" charset="-122"/>
                <a:ea typeface="微软雅黑" panose="020B0503020204020204" pitchFamily="34" charset="-122"/>
              </a:rPr>
              <a:t>[4]</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638573" y="3911914"/>
            <a:ext cx="6901079" cy="966355"/>
            <a:chOff x="2067071" y="4024333"/>
            <a:chExt cx="6901079" cy="966355"/>
          </a:xfrm>
        </p:grpSpPr>
        <p:sp>
          <p:nvSpPr>
            <p:cNvPr id="14" name="文本框 13"/>
            <p:cNvSpPr txBox="1"/>
            <p:nvPr/>
          </p:nvSpPr>
          <p:spPr>
            <a:xfrm>
              <a:off x="2344162" y="4024333"/>
              <a:ext cx="6623988" cy="966355"/>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Das</a:t>
              </a:r>
              <a:r>
                <a:rPr lang="zh-CN" altLang="en-US" sz="2000" dirty="0" smtClean="0">
                  <a:latin typeface="Adobe 楷体 Std R" panose="02020400000000000000" pitchFamily="18" charset="-122"/>
                  <a:ea typeface="Adobe 楷体 Std R" panose="02020400000000000000" pitchFamily="18" charset="-122"/>
                </a:rPr>
                <a:t>等用户的通话和短信记录，提取出频率、时长、时域利用机器学习的方法对其进行建模用于关系分类</a:t>
              </a:r>
              <a:r>
                <a:rPr lang="en-US" altLang="zh-CN" sz="2000" baseline="30000" dirty="0" smtClean="0">
                  <a:latin typeface="微软雅黑" panose="020B0503020204020204" pitchFamily="34" charset="-122"/>
                  <a:ea typeface="微软雅黑" panose="020B0503020204020204" pitchFamily="34" charset="-122"/>
                </a:rPr>
                <a:t>[5]</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351262"/>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8953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相关工作</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2915660" y="1226554"/>
            <a:ext cx="7257040"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Liu H</a:t>
            </a:r>
            <a:r>
              <a:rPr lang="zh-CN" altLang="en-US" sz="2000" dirty="0" smtClean="0">
                <a:latin typeface="Adobe 楷体 Std R" panose="02020400000000000000" pitchFamily="18" charset="-122"/>
                <a:ea typeface="Adobe 楷体 Std R" panose="02020400000000000000" pitchFamily="18" charset="-122"/>
              </a:rPr>
              <a:t>等针对用户的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地理轨迹</a:t>
            </a:r>
            <a:r>
              <a:rPr lang="zh-CN" altLang="en-US" sz="2000" dirty="0" smtClean="0">
                <a:latin typeface="Adobe 楷体 Std R" panose="02020400000000000000" pitchFamily="18" charset="-122"/>
                <a:ea typeface="Adobe 楷体 Std R" panose="02020400000000000000" pitchFamily="18" charset="-122"/>
              </a:rPr>
              <a:t>信息，提出了新的距离相似度定义</a:t>
            </a:r>
            <a:r>
              <a:rPr lang="zh-CN" altLang="en-US" sz="2000" dirty="0">
                <a:latin typeface="Adobe 楷体 Std R" panose="02020400000000000000" pitchFamily="18" charset="-122"/>
                <a:ea typeface="Adobe 楷体 Std R" panose="02020400000000000000" pitchFamily="18" charset="-122"/>
              </a:rPr>
              <a:t>：</a:t>
            </a:r>
            <a:r>
              <a:rPr lang="en-US" altLang="zh-CN" sz="2000" dirty="0" smtClean="0">
                <a:latin typeface="Adobe 楷体 Std R" panose="02020400000000000000" pitchFamily="18" charset="-122"/>
                <a:ea typeface="Adobe 楷体 Std R" panose="02020400000000000000" pitchFamily="18" charset="-122"/>
              </a:rPr>
              <a:t>Center of Mass</a:t>
            </a:r>
            <a:r>
              <a:rPr lang="en-US" altLang="zh-CN" sz="2000" baseline="30000" dirty="0">
                <a:latin typeface="微软雅黑" panose="020B0503020204020204" pitchFamily="34" charset="-122"/>
                <a:ea typeface="微软雅黑" panose="020B0503020204020204" pitchFamily="34" charset="-122"/>
              </a:rPr>
              <a:t> </a:t>
            </a:r>
            <a:r>
              <a:rPr lang="en-US" altLang="zh-CN" sz="2000" baseline="30000" dirty="0" smtClean="0">
                <a:latin typeface="微软雅黑" panose="020B0503020204020204" pitchFamily="34" charset="-122"/>
                <a:ea typeface="微软雅黑" panose="020B0503020204020204" pitchFamily="34" charset="-122"/>
              </a:rPr>
              <a:t>[6]</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baseline="30000" dirty="0" smtClean="0">
              <a:latin typeface="微软雅黑" panose="020B0503020204020204" pitchFamily="34" charset="-122"/>
              <a:ea typeface="微软雅黑" panose="020B0503020204020204" pitchFamily="34" charset="-122"/>
            </a:endParaRPr>
          </a:p>
        </p:txBody>
      </p:sp>
      <p:sp>
        <p:nvSpPr>
          <p:cNvPr id="7" name="椭圆 6"/>
          <p:cNvSpPr/>
          <p:nvPr/>
        </p:nvSpPr>
        <p:spPr>
          <a:xfrm>
            <a:off x="2638573" y="2470681"/>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2915661" y="2250020"/>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 Ying</a:t>
            </a:r>
            <a:r>
              <a:rPr lang="zh-CN" altLang="en-US" sz="2000" dirty="0" smtClean="0">
                <a:latin typeface="Adobe 楷体 Std R" panose="02020400000000000000" pitchFamily="18" charset="-122"/>
                <a:ea typeface="Adobe 楷体 Std R" panose="02020400000000000000" pitchFamily="18" charset="-122"/>
              </a:rPr>
              <a:t>等提出基于</a:t>
            </a:r>
            <a:r>
              <a:rPr lang="zh-CN" altLang="en-US" sz="2000" dirty="0" smtClean="0">
                <a:solidFill>
                  <a:srgbClr val="FF0000"/>
                </a:solidFill>
                <a:latin typeface="Adobe 楷体 Std R" panose="02020400000000000000" pitchFamily="18" charset="-122"/>
                <a:ea typeface="Adobe 楷体 Std R" panose="02020400000000000000" pitchFamily="18" charset="-122"/>
              </a:rPr>
              <a:t>语义轨迹</a:t>
            </a:r>
            <a:r>
              <a:rPr lang="zh-CN" altLang="en-US" sz="2000" dirty="0" smtClean="0">
                <a:latin typeface="Adobe 楷体 Std R" panose="02020400000000000000" pitchFamily="18" charset="-122"/>
                <a:ea typeface="Adobe 楷体 Std R" panose="02020400000000000000" pitchFamily="18" charset="-122"/>
              </a:rPr>
              <a:t>的用户相似度挖掘</a:t>
            </a:r>
            <a:r>
              <a:rPr lang="en-US" altLang="zh-CN" sz="2000" dirty="0" smtClean="0">
                <a:latin typeface="Adobe 楷体 Std R" panose="02020400000000000000" pitchFamily="18" charset="-122"/>
                <a:ea typeface="Adobe 楷体 Std R" panose="02020400000000000000" pitchFamily="18" charset="-122"/>
              </a:rPr>
              <a:t>-MSTP</a:t>
            </a:r>
            <a:r>
              <a:rPr lang="zh-CN" altLang="en-US" sz="2000" dirty="0" smtClean="0">
                <a:latin typeface="Adobe 楷体 Std R" panose="02020400000000000000" pitchFamily="18" charset="-122"/>
                <a:ea typeface="Adobe 楷体 Std R" panose="02020400000000000000" pitchFamily="18" charset="-122"/>
              </a:rPr>
              <a:t>模型</a:t>
            </a:r>
            <a:r>
              <a:rPr lang="en-US" altLang="zh-CN" sz="2000" baseline="30000" dirty="0" smtClean="0">
                <a:latin typeface="微软雅黑" panose="020B0503020204020204" pitchFamily="34" charset="-122"/>
                <a:ea typeface="微软雅黑" panose="020B0503020204020204" pitchFamily="34" charset="-122"/>
              </a:rPr>
              <a:t>[7]</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638573" y="2911789"/>
            <a:ext cx="6901079" cy="553998"/>
            <a:chOff x="2067071" y="4024333"/>
            <a:chExt cx="6901079" cy="553998"/>
          </a:xfrm>
        </p:grpSpPr>
        <p:sp>
          <p:nvSpPr>
            <p:cNvPr id="14" name="文本框 13"/>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err="1" smtClean="0">
                  <a:latin typeface="Adobe 楷体 Std R" panose="02020400000000000000" pitchFamily="18" charset="-122"/>
                  <a:ea typeface="Adobe 楷体 Std R" panose="02020400000000000000" pitchFamily="18" charset="-122"/>
                </a:rPr>
                <a:t>Zhengyu</a:t>
              </a:r>
              <a:r>
                <a:rPr lang="zh-CN" altLang="en-US" sz="2000" dirty="0" smtClean="0">
                  <a:latin typeface="Adobe 楷体 Std R" panose="02020400000000000000" pitchFamily="18" charset="-122"/>
                  <a:ea typeface="Adobe 楷体 Std R" panose="02020400000000000000" pitchFamily="18" charset="-122"/>
                </a:rPr>
                <a:t>等提出了基于</a:t>
              </a:r>
              <a:r>
                <a:rPr lang="en-US" altLang="zh-CN" sz="2000" dirty="0" smtClean="0">
                  <a:latin typeface="Adobe 楷体 Std R" panose="02020400000000000000" pitchFamily="18" charset="-122"/>
                  <a:ea typeface="Adobe 楷体 Std R" panose="02020400000000000000" pitchFamily="18" charset="-122"/>
                </a:rPr>
                <a:t>TBHG </a:t>
              </a:r>
              <a:r>
                <a:rPr lang="zh-CN" altLang="en-US" sz="2000" dirty="0" smtClean="0">
                  <a:latin typeface="Adobe 楷体 Std R" panose="02020400000000000000" pitchFamily="18" charset="-122"/>
                  <a:ea typeface="Adobe 楷体 Std R" panose="02020400000000000000" pitchFamily="18" charset="-122"/>
                </a:rPr>
                <a:t>的用户相似度计算</a:t>
              </a:r>
              <a:r>
                <a:rPr lang="en-US" altLang="zh-CN" sz="2000" baseline="30000" dirty="0" smtClean="0">
                  <a:latin typeface="微软雅黑" panose="020B0503020204020204" pitchFamily="34" charset="-122"/>
                  <a:ea typeface="微软雅黑" panose="020B0503020204020204" pitchFamily="34" charset="-122"/>
                </a:rPr>
                <a:t>[8]</a:t>
              </a:r>
              <a:r>
                <a:rPr lang="en-US" altLang="zh-CN" sz="2000" dirty="0" smtClean="0">
                  <a:latin typeface="Adobe 楷体 Std R" panose="02020400000000000000" pitchFamily="18" charset="-122"/>
                  <a:ea typeface="Adobe 楷体 Std R" panose="02020400000000000000" pitchFamily="18" charset="-122"/>
                </a:rPr>
                <a:t>.</a:t>
              </a:r>
              <a:endParaRPr lang="zh-CN" altLang="en-US" sz="2000" dirty="0" smtClean="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351262"/>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基于非社交数据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grpSp>
        <p:nvGrpSpPr>
          <p:cNvPr id="12" name="组合 11"/>
          <p:cNvGrpSpPr/>
          <p:nvPr/>
        </p:nvGrpSpPr>
        <p:grpSpPr>
          <a:xfrm>
            <a:off x="2629336" y="3649288"/>
            <a:ext cx="8204315" cy="553998"/>
            <a:chOff x="2067071" y="4024333"/>
            <a:chExt cx="6901079" cy="553998"/>
          </a:xfrm>
        </p:grpSpPr>
        <p:sp>
          <p:nvSpPr>
            <p:cNvPr id="15" name="文本框 14"/>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Wei-</a:t>
              </a:r>
              <a:r>
                <a:rPr lang="en-US" altLang="zh-CN" sz="2000" dirty="0" err="1" smtClean="0">
                  <a:latin typeface="Adobe 楷体 Std R" panose="02020400000000000000" pitchFamily="18" charset="-122"/>
                  <a:ea typeface="Adobe 楷体 Std R" panose="02020400000000000000" pitchFamily="18" charset="-122"/>
                </a:rPr>
                <a:t>jen</a:t>
              </a:r>
              <a:r>
                <a:rPr lang="zh-CN" altLang="en-US" sz="2000" dirty="0" smtClean="0">
                  <a:latin typeface="Adobe 楷体 Std R" panose="02020400000000000000" pitchFamily="18" charset="-122"/>
                  <a:ea typeface="Adobe 楷体 Std R" panose="02020400000000000000" pitchFamily="18" charset="-122"/>
                </a:rPr>
                <a:t>等将</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数据与其语义进行关联用来代表用户的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行为轨迹</a:t>
              </a:r>
              <a:r>
                <a:rPr lang="en-US" altLang="zh-CN" sz="2000" baseline="30000" dirty="0" smtClean="0">
                  <a:latin typeface="微软雅黑" panose="020B0503020204020204" pitchFamily="34" charset="-122"/>
                  <a:ea typeface="微软雅黑" panose="020B0503020204020204" pitchFamily="34" charset="-122"/>
                </a:rPr>
                <a:t>[9]</a:t>
              </a:r>
              <a:r>
                <a:rPr lang="en-US" altLang="zh-CN" sz="2000" dirty="0" smtClean="0">
                  <a:solidFill>
                    <a:srgbClr val="FF0000"/>
                  </a:solidFill>
                  <a:latin typeface="Adobe 楷体 Std R" panose="02020400000000000000" pitchFamily="18" charset="-122"/>
                  <a:ea typeface="Adobe 楷体 Std R" panose="02020400000000000000" pitchFamily="18" charset="-122"/>
                </a:rPr>
                <a:t>.</a:t>
              </a:r>
              <a:endParaRPr lang="zh-CN" altLang="en-US" sz="2000" dirty="0" smtClean="0">
                <a:solidFill>
                  <a:srgbClr val="FF0000"/>
                </a:solidFill>
                <a:latin typeface="Adobe 楷体 Std R" panose="02020400000000000000" pitchFamily="18" charset="-122"/>
                <a:ea typeface="Adobe 楷体 Std R" panose="02020400000000000000" pitchFamily="18" charset="-122"/>
              </a:endParaRPr>
            </a:p>
          </p:txBody>
        </p:sp>
        <p:sp>
          <p:nvSpPr>
            <p:cNvPr id="17" name="椭圆 16"/>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grpSp>
        <p:nvGrpSpPr>
          <p:cNvPr id="18" name="组合 17"/>
          <p:cNvGrpSpPr/>
          <p:nvPr/>
        </p:nvGrpSpPr>
        <p:grpSpPr>
          <a:xfrm>
            <a:off x="2629337" y="4483232"/>
            <a:ext cx="7733863" cy="553998"/>
            <a:chOff x="2067071" y="4024333"/>
            <a:chExt cx="6901079" cy="553998"/>
          </a:xfrm>
        </p:grpSpPr>
        <p:sp>
          <p:nvSpPr>
            <p:cNvPr id="19" name="文本框 18"/>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Eagle</a:t>
              </a:r>
              <a:r>
                <a:rPr lang="zh-CN" altLang="en-US" sz="2000" dirty="0" smtClean="0">
                  <a:latin typeface="Adobe 楷体 Std R" panose="02020400000000000000" pitchFamily="18" charset="-122"/>
                  <a:ea typeface="Adobe 楷体 Std R" panose="02020400000000000000" pitchFamily="18" charset="-122"/>
                </a:rPr>
                <a:t>等通过分析手机收集的蓝牙数据挖掘出用户的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物理接触</a:t>
              </a:r>
              <a:r>
                <a:rPr lang="en-US" altLang="zh-CN" sz="2000" baseline="30000" dirty="0" smtClean="0">
                  <a:latin typeface="微软雅黑" panose="020B0503020204020204" pitchFamily="34" charset="-122"/>
                  <a:ea typeface="微软雅黑" panose="020B0503020204020204" pitchFamily="34" charset="-122"/>
                </a:rPr>
                <a:t>[10]</a:t>
              </a:r>
              <a:r>
                <a:rPr lang="en-US" altLang="zh-CN" sz="2000" dirty="0" smtClean="0">
                  <a:solidFill>
                    <a:srgbClr val="FF0000"/>
                  </a:solidFill>
                  <a:latin typeface="Adobe 楷体 Std R" panose="02020400000000000000" pitchFamily="18" charset="-122"/>
                  <a:ea typeface="Adobe 楷体 Std R" panose="02020400000000000000" pitchFamily="18" charset="-122"/>
                </a:rPr>
                <a:t>.</a:t>
              </a:r>
              <a:endParaRPr lang="zh-CN" altLang="en-US" sz="2000" dirty="0" smtClean="0">
                <a:solidFill>
                  <a:srgbClr val="FF0000"/>
                </a:solidFill>
                <a:latin typeface="Adobe 楷体 Std R" panose="02020400000000000000" pitchFamily="18" charset="-122"/>
                <a:ea typeface="Adobe 楷体 Std R" panose="02020400000000000000" pitchFamily="18" charset="-122"/>
              </a:endParaRPr>
            </a:p>
          </p:txBody>
        </p:sp>
        <p:sp>
          <p:nvSpPr>
            <p:cNvPr id="20" name="椭圆 19"/>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Tree>
    <p:extLst>
      <p:ext uri="{BB962C8B-B14F-4D97-AF65-F5344CB8AC3E}">
        <p14:creationId xmlns:p14="http://schemas.microsoft.com/office/powerpoint/2010/main" val="23462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2445</TotalTime>
  <Words>2190</Words>
  <Application>Microsoft Office PowerPoint</Application>
  <PresentationFormat>宽屏</PresentationFormat>
  <Paragraphs>199</Paragraphs>
  <Slides>38</Slides>
  <Notes>29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38</vt:i4>
      </vt:variant>
    </vt:vector>
  </HeadingPairs>
  <TitlesOfParts>
    <vt:vector size="50" baseType="lpstr">
      <vt:lpstr>Adobe 黑体 Std R</vt:lpstr>
      <vt:lpstr>Adobe 楷体 Std R</vt:lpstr>
      <vt:lpstr>等线</vt:lpstr>
      <vt:lpstr>等线 Light</vt:lpstr>
      <vt:lpstr>楷体</vt:lpstr>
      <vt:lpstr>微软雅黑</vt:lpstr>
      <vt:lpstr>Arial</vt:lpstr>
      <vt:lpstr>Lucida Sans Unicode</vt:lpstr>
      <vt:lpstr>Times New Roman</vt:lpstr>
      <vt:lpstr>Verdana</vt:lpstr>
      <vt:lpstr>Wingdings</vt:lpstr>
      <vt:lpstr>Office 主题​​</vt:lpstr>
      <vt:lpstr>基于异构感知数据的用户关系强度分析研究</vt:lpstr>
      <vt:lpstr>PowerPoint 演示文稿</vt:lpstr>
      <vt:lpstr>研究背景</vt:lpstr>
      <vt:lpstr>研究背景</vt:lpstr>
      <vt:lpstr>研究背景</vt:lpstr>
      <vt:lpstr>研究背景</vt:lpstr>
      <vt:lpstr>研究背景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基于智能手机非社交感知数据的用户关系计算研究</dc:title>
  <dc:creator>WF</dc:creator>
  <cp:lastModifiedBy>WF</cp:lastModifiedBy>
  <cp:revision>92</cp:revision>
  <dcterms:created xsi:type="dcterms:W3CDTF">2016-10-17T01:02:44Z</dcterms:created>
  <dcterms:modified xsi:type="dcterms:W3CDTF">2016-11-28T01:04:08Z</dcterms:modified>
</cp:coreProperties>
</file>